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22"/>
  </p:notesMasterIdLst>
  <p:handoutMasterIdLst>
    <p:handoutMasterId r:id="rId23"/>
  </p:handoutMasterIdLst>
  <p:sldIdLst>
    <p:sldId id="374" r:id="rId2"/>
    <p:sldId id="411" r:id="rId3"/>
    <p:sldId id="397" r:id="rId4"/>
    <p:sldId id="412" r:id="rId5"/>
    <p:sldId id="402" r:id="rId6"/>
    <p:sldId id="403" r:id="rId7"/>
    <p:sldId id="404" r:id="rId8"/>
    <p:sldId id="405" r:id="rId9"/>
    <p:sldId id="406" r:id="rId10"/>
    <p:sldId id="413" r:id="rId11"/>
    <p:sldId id="414" r:id="rId12"/>
    <p:sldId id="415" r:id="rId13"/>
    <p:sldId id="416" r:id="rId14"/>
    <p:sldId id="417" r:id="rId15"/>
    <p:sldId id="418" r:id="rId16"/>
    <p:sldId id="419" r:id="rId17"/>
    <p:sldId id="420" r:id="rId18"/>
    <p:sldId id="422" r:id="rId19"/>
    <p:sldId id="421" r:id="rId20"/>
    <p:sldId id="401" r:id="rId21"/>
  </p:sldIdLst>
  <p:sldSz cx="9906000" cy="6858000" type="A4"/>
  <p:notesSz cx="7315200" cy="9601200"/>
  <p:kinsoku lang="ja-JP" invalStChars="、。，．・：；？！゛゜ヽヾゝゞ々ー’”）〕］｝〉》」』】°‰′″℃￠％ぁぃぅぇぉっゃゅょゎァィゥェォッャュョヮヵヶ!%),.:;?]}｡｣､･ｧｨｩｪｫｬｭｮｯｰﾞﾟ" invalEndChars="‘“（〔［｛〈《「『【￥＄$([\{｢￡"/>
  <p:defaultTextStyle>
    <a:defPPr>
      <a:defRPr lang="fr-CH"/>
    </a:defPPr>
    <a:lvl1pPr algn="l" rtl="0" eaLnBrk="0" fontAlgn="base" hangingPunct="0">
      <a:spcBef>
        <a:spcPct val="0"/>
      </a:spcBef>
      <a:spcAft>
        <a:spcPct val="0"/>
      </a:spcAft>
      <a:defRPr sz="20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0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0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0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000" kern="1200">
        <a:solidFill>
          <a:schemeClr val="tx1"/>
        </a:solidFill>
        <a:latin typeface="Arial" charset="0"/>
        <a:ea typeface="ＭＳ Ｐゴシック" charset="-128"/>
        <a:cs typeface="+mn-cs"/>
      </a:defRPr>
    </a:lvl5pPr>
    <a:lvl6pPr marL="2286000" algn="l" defTabSz="914400" rtl="0" eaLnBrk="1" latinLnBrk="0" hangingPunct="1">
      <a:defRPr sz="2000" kern="1200">
        <a:solidFill>
          <a:schemeClr val="tx1"/>
        </a:solidFill>
        <a:latin typeface="Arial" charset="0"/>
        <a:ea typeface="ＭＳ Ｐゴシック" charset="-128"/>
        <a:cs typeface="+mn-cs"/>
      </a:defRPr>
    </a:lvl6pPr>
    <a:lvl7pPr marL="2743200" algn="l" defTabSz="914400" rtl="0" eaLnBrk="1" latinLnBrk="0" hangingPunct="1">
      <a:defRPr sz="2000" kern="1200">
        <a:solidFill>
          <a:schemeClr val="tx1"/>
        </a:solidFill>
        <a:latin typeface="Arial" charset="0"/>
        <a:ea typeface="ＭＳ Ｐゴシック" charset="-128"/>
        <a:cs typeface="+mn-cs"/>
      </a:defRPr>
    </a:lvl7pPr>
    <a:lvl8pPr marL="3200400" algn="l" defTabSz="914400" rtl="0" eaLnBrk="1" latinLnBrk="0" hangingPunct="1">
      <a:defRPr sz="2000" kern="1200">
        <a:solidFill>
          <a:schemeClr val="tx1"/>
        </a:solidFill>
        <a:latin typeface="Arial" charset="0"/>
        <a:ea typeface="ＭＳ Ｐゴシック" charset="-128"/>
        <a:cs typeface="+mn-cs"/>
      </a:defRPr>
    </a:lvl8pPr>
    <a:lvl9pPr marL="3657600" algn="l" defTabSz="914400" rtl="0" eaLnBrk="1" latinLnBrk="0" hangingPunct="1">
      <a:defRPr sz="20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C1FF"/>
    <a:srgbClr val="00BEFF"/>
    <a:srgbClr val="17B2B1"/>
    <a:srgbClr val="E2F1D9"/>
    <a:srgbClr val="FC0128"/>
    <a:srgbClr val="E46A61"/>
    <a:srgbClr val="7FFF00"/>
    <a:srgbClr val="FF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639"/>
    <p:restoredTop sz="86856"/>
  </p:normalViewPr>
  <p:slideViewPr>
    <p:cSldViewPr snapToGrid="0" snapToObjects="1">
      <p:cViewPr varScale="1">
        <p:scale>
          <a:sx n="111" d="100"/>
          <a:sy n="111" d="100"/>
        </p:scale>
        <p:origin x="1336" y="19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782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7900" y="4560888"/>
            <a:ext cx="5357813" cy="4318000"/>
          </a:xfrm>
          <a:prstGeom prst="rect">
            <a:avLst/>
          </a:prstGeom>
          <a:noFill/>
          <a:ln w="12700">
            <a:noFill/>
            <a:miter lim="800000"/>
            <a:headEnd/>
            <a:tailEnd/>
          </a:ln>
          <a:effectLst/>
        </p:spPr>
        <p:txBody>
          <a:bodyPr vert="horz" wrap="square" lIns="88956" tIns="44478" rIns="88956" bIns="44478" numCol="1" anchor="t" anchorCtr="0" compatLnSpc="1">
            <a:prstTxWarp prst="textNoShape">
              <a:avLst/>
            </a:prstTxWarp>
          </a:bodyPr>
          <a:lstStyle/>
          <a:p>
            <a:pPr lvl="0"/>
            <a:r>
              <a:rPr lang="fr-CH"/>
              <a:t>Click to edit Master notes styles</a:t>
            </a:r>
          </a:p>
          <a:p>
            <a:pPr lvl="1"/>
            <a:r>
              <a:rPr lang="fr-CH"/>
              <a:t>Second Level</a:t>
            </a:r>
          </a:p>
          <a:p>
            <a:pPr lvl="2"/>
            <a:r>
              <a:rPr lang="fr-CH"/>
              <a:t>Third Level</a:t>
            </a:r>
          </a:p>
          <a:p>
            <a:pPr lvl="3"/>
            <a:r>
              <a:rPr lang="fr-CH"/>
              <a:t>Fourth Level</a:t>
            </a:r>
          </a:p>
          <a:p>
            <a:pPr lvl="4"/>
            <a:r>
              <a:rPr lang="fr-CH"/>
              <a:t>Fifth Level</a:t>
            </a:r>
          </a:p>
        </p:txBody>
      </p:sp>
      <p:sp>
        <p:nvSpPr>
          <p:cNvPr id="14339" name="Rectangle 3"/>
          <p:cNvSpPr>
            <a:spLocks noGrp="1" noRot="1" noChangeAspect="1" noChangeArrowheads="1" noTextEdit="1"/>
          </p:cNvSpPr>
          <p:nvPr>
            <p:ph type="sldImg" idx="2"/>
          </p:nvPr>
        </p:nvSpPr>
        <p:spPr bwMode="auto">
          <a:xfrm>
            <a:off x="1065213" y="725488"/>
            <a:ext cx="5184775" cy="3589337"/>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2894913062"/>
      </p:ext>
    </p:extLst>
  </p:cSld>
  <p:clrMap bg1="lt1" tx1="dk1" bg2="lt2" tx2="dk2" accent1="accent1" accent2="accent2" accent3="accent3" accent4="accent4" accent5="accent5" accent6="accent6" hlink="hlink" folHlink="folHlink"/>
  <p:notesStyle>
    <a:lvl1pPr algn="l" defTabSz="877888" rtl="0" eaLnBrk="0" fontAlgn="base" hangingPunct="0">
      <a:spcBef>
        <a:spcPct val="30000"/>
      </a:spcBef>
      <a:spcAft>
        <a:spcPct val="0"/>
      </a:spcAft>
      <a:defRPr sz="1200" kern="1200">
        <a:solidFill>
          <a:schemeClr val="tx1"/>
        </a:solidFill>
        <a:latin typeface="Arial" charset="0"/>
        <a:ea typeface="ＭＳ Ｐゴシック" charset="-128"/>
        <a:cs typeface="+mn-cs"/>
      </a:defRPr>
    </a:lvl1pPr>
    <a:lvl2pPr marL="438150" algn="l" defTabSz="877888"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877888" algn="l" defTabSz="877888"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16038" algn="l" defTabSz="877888"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755775" algn="l" defTabSz="877888"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780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lvl1pPr marL="342900" indent="-342900">
              <a:buClr>
                <a:schemeClr val="tx2"/>
              </a:buClr>
              <a:buFont typeface="Courier New" charset="0"/>
              <a:buChar char="o"/>
              <a:defRPr/>
            </a:lvl1pPr>
            <a:lvl2pPr>
              <a:buClr>
                <a:schemeClr val="tx2"/>
              </a:buClr>
              <a:defRPr/>
            </a:lvl2pPr>
            <a:lvl3pPr>
              <a:buClr>
                <a:schemeClr val="tx2"/>
              </a:buCl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H"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08050" y="190500"/>
            <a:ext cx="8172450" cy="495300"/>
          </a:xfrm>
          <a:prstGeom prst="rect">
            <a:avLst/>
          </a:prstGeom>
          <a:noFill/>
          <a:ln w="12700">
            <a:noFill/>
            <a:miter lim="800000"/>
            <a:headEnd/>
            <a:tailEnd/>
          </a:ln>
        </p:spPr>
        <p:txBody>
          <a:bodyPr vert="horz" wrap="square" lIns="90488" tIns="44450" rIns="90488" bIns="44450" numCol="1" anchor="b" anchorCtr="0" compatLnSpc="1">
            <a:prstTxWarp prst="textNoShape">
              <a:avLst/>
            </a:prstTxWarp>
          </a:bodyPr>
          <a:lstStyle/>
          <a:p>
            <a:pPr lvl="0"/>
            <a:r>
              <a:rPr lang="en-US"/>
              <a:t>Slide Title</a:t>
            </a:r>
          </a:p>
        </p:txBody>
      </p:sp>
      <p:sp>
        <p:nvSpPr>
          <p:cNvPr id="1027" name="Rectangle 3"/>
          <p:cNvSpPr>
            <a:spLocks noGrp="1" noChangeArrowheads="1"/>
          </p:cNvSpPr>
          <p:nvPr>
            <p:ph type="body" idx="1"/>
          </p:nvPr>
        </p:nvSpPr>
        <p:spPr bwMode="auto">
          <a:xfrm>
            <a:off x="908050" y="914400"/>
            <a:ext cx="8172450" cy="49530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567300" name="Rectangle 4"/>
          <p:cNvSpPr>
            <a:spLocks noChangeArrowheads="1"/>
          </p:cNvSpPr>
          <p:nvPr/>
        </p:nvSpPr>
        <p:spPr bwMode="auto">
          <a:xfrm>
            <a:off x="949325" y="6119813"/>
            <a:ext cx="4090863" cy="592983"/>
          </a:xfrm>
          <a:prstGeom prst="rect">
            <a:avLst/>
          </a:prstGeom>
          <a:noFill/>
          <a:ln w="12700">
            <a:noFill/>
            <a:miter lim="800000"/>
            <a:headEnd/>
            <a:tailEnd/>
          </a:ln>
          <a:effectLst/>
        </p:spPr>
        <p:txBody>
          <a:bodyPr wrap="none" lIns="63500" tIns="25400" rIns="63500" bIns="25400">
            <a:spAutoFit/>
          </a:bodyPr>
          <a:lstStyle/>
          <a:p>
            <a:pPr defTabSz="762000">
              <a:lnSpc>
                <a:spcPct val="110000"/>
              </a:lnSpc>
            </a:pPr>
            <a:r>
              <a:rPr lang="en-US" sz="1600" noProof="0" dirty="0">
                <a:solidFill>
                  <a:schemeClr val="bg2"/>
                </a:solidFill>
              </a:rPr>
              <a:t>Multimedia Signal Processing Group</a:t>
            </a:r>
          </a:p>
          <a:p>
            <a:pPr defTabSz="762000">
              <a:lnSpc>
                <a:spcPct val="110000"/>
              </a:lnSpc>
            </a:pPr>
            <a:r>
              <a:rPr lang="fr-FR" sz="1600" dirty="0">
                <a:solidFill>
                  <a:schemeClr val="bg2"/>
                </a:solidFill>
              </a:rPr>
              <a:t>Ecole Polytechnique Fédérale de Lausanne</a:t>
            </a:r>
          </a:p>
        </p:txBody>
      </p:sp>
      <p:sp>
        <p:nvSpPr>
          <p:cNvPr id="567301" name="Rectangle 5"/>
          <p:cNvSpPr>
            <a:spLocks noChangeArrowheads="1"/>
          </p:cNvSpPr>
          <p:nvPr/>
        </p:nvSpPr>
        <p:spPr bwMode="auto">
          <a:xfrm>
            <a:off x="9175750" y="315913"/>
            <a:ext cx="614363" cy="363537"/>
          </a:xfrm>
          <a:prstGeom prst="rect">
            <a:avLst/>
          </a:prstGeom>
          <a:noFill/>
          <a:ln w="12700">
            <a:noFill/>
            <a:miter lim="800000"/>
            <a:headEnd/>
            <a:tailEnd/>
          </a:ln>
          <a:effectLst/>
        </p:spPr>
        <p:txBody>
          <a:bodyPr lIns="90488" tIns="44450" rIns="90488" bIns="44450">
            <a:spAutoFit/>
          </a:bodyPr>
          <a:lstStyle/>
          <a:p>
            <a:pPr algn="ctr"/>
            <a:fld id="{2437EED0-BD2C-4BA0-8BCC-83807A05C56D}" type="slidenum">
              <a:rPr lang="en-US" sz="1800" b="1">
                <a:solidFill>
                  <a:srgbClr val="00C4CA"/>
                </a:solidFill>
              </a:rPr>
              <a:pPr algn="ctr"/>
              <a:t>‹#›</a:t>
            </a:fld>
            <a:endParaRPr lang="en-US" sz="1800" b="1">
              <a:solidFill>
                <a:srgbClr val="00C4CA"/>
              </a:solidFill>
            </a:endParaRPr>
          </a:p>
        </p:txBody>
      </p:sp>
      <p:sp>
        <p:nvSpPr>
          <p:cNvPr id="567303" name="Rectangle 7"/>
          <p:cNvSpPr>
            <a:spLocks noChangeArrowheads="1"/>
          </p:cNvSpPr>
          <p:nvPr/>
        </p:nvSpPr>
        <p:spPr bwMode="auto">
          <a:xfrm>
            <a:off x="0" y="762000"/>
            <a:ext cx="9893300" cy="33338"/>
          </a:xfrm>
          <a:prstGeom prst="rect">
            <a:avLst/>
          </a:prstGeom>
          <a:gradFill rotWithShape="0">
            <a:gsLst>
              <a:gs pos="0">
                <a:srgbClr val="DADADA">
                  <a:gamma/>
                  <a:shade val="29804"/>
                  <a:invGamma/>
                </a:srgbClr>
              </a:gs>
              <a:gs pos="50000">
                <a:srgbClr val="DADADA"/>
              </a:gs>
              <a:gs pos="100000">
                <a:srgbClr val="DADADA">
                  <a:gamma/>
                  <a:shade val="29804"/>
                  <a:invGamma/>
                </a:srgbClr>
              </a:gs>
            </a:gsLst>
            <a:lin ang="0" scaled="1"/>
          </a:gradFill>
          <a:ln w="12700">
            <a:noFill/>
            <a:miter lim="800000"/>
            <a:headEnd/>
            <a:tailEnd/>
          </a:ln>
          <a:effectLst/>
        </p:spPr>
        <p:txBody>
          <a:bodyPr wrap="none" anchor="ctr"/>
          <a:lstStyle/>
          <a:p>
            <a:endParaRPr lang="en-US"/>
          </a:p>
        </p:txBody>
      </p:sp>
      <p:sp>
        <p:nvSpPr>
          <p:cNvPr id="567304" name="Rectangle 8"/>
          <p:cNvSpPr>
            <a:spLocks noChangeArrowheads="1"/>
          </p:cNvSpPr>
          <p:nvPr/>
        </p:nvSpPr>
        <p:spPr bwMode="auto">
          <a:xfrm>
            <a:off x="0" y="6019800"/>
            <a:ext cx="9893300" cy="33338"/>
          </a:xfrm>
          <a:prstGeom prst="rect">
            <a:avLst/>
          </a:prstGeom>
          <a:gradFill rotWithShape="0">
            <a:gsLst>
              <a:gs pos="0">
                <a:srgbClr val="DADADA">
                  <a:gamma/>
                  <a:shade val="29804"/>
                  <a:invGamma/>
                </a:srgbClr>
              </a:gs>
              <a:gs pos="50000">
                <a:srgbClr val="DADADA"/>
              </a:gs>
              <a:gs pos="100000">
                <a:srgbClr val="DADADA">
                  <a:gamma/>
                  <a:shade val="29804"/>
                  <a:invGamma/>
                </a:srgbClr>
              </a:gs>
            </a:gsLst>
            <a:lin ang="0" scaled="1"/>
          </a:gradFill>
          <a:ln w="12700">
            <a:noFill/>
            <a:miter lim="800000"/>
            <a:headEnd/>
            <a:tailEnd/>
          </a:ln>
          <a:effectLst/>
        </p:spPr>
        <p:txBody>
          <a:bodyPr wrap="none" anchor="ctr"/>
          <a:lstStyle/>
          <a:p>
            <a:endParaRPr lang="en-US"/>
          </a:p>
        </p:txBody>
      </p:sp>
      <p:pic>
        <p:nvPicPr>
          <p:cNvPr id="1033" name="Picture 8" descr="MMSPLlogo.jpg"/>
          <p:cNvPicPr>
            <a:picLocks noChangeAspect="1"/>
          </p:cNvPicPr>
          <p:nvPr/>
        </p:nvPicPr>
        <p:blipFill>
          <a:blip r:embed="rId6" cstate="print"/>
          <a:srcRect/>
          <a:stretch>
            <a:fillRect/>
          </a:stretch>
        </p:blipFill>
        <p:spPr bwMode="auto">
          <a:xfrm>
            <a:off x="193675" y="6084888"/>
            <a:ext cx="755650" cy="692150"/>
          </a:xfrm>
          <a:prstGeom prst="rect">
            <a:avLst/>
          </a:prstGeom>
          <a:noFill/>
          <a:ln w="9525">
            <a:noFill/>
            <a:miter lim="800000"/>
            <a:headEnd/>
            <a:tailEnd/>
          </a:ln>
        </p:spPr>
      </p:pic>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94430" y="6086851"/>
            <a:ext cx="754894" cy="690188"/>
          </a:xfrm>
          <a:prstGeom prst="rect">
            <a:avLst/>
          </a:prstGeom>
        </p:spPr>
      </p:pic>
      <p:pic>
        <p:nvPicPr>
          <p:cNvPr id="4" name="Graphic 3">
            <a:extLst>
              <a:ext uri="{FF2B5EF4-FFF2-40B4-BE49-F238E27FC236}">
                <a16:creationId xmlns:a16="http://schemas.microsoft.com/office/drawing/2014/main" id="{D01CD78B-7CA6-E448-80FD-443DAA9ED75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17302" y="6234126"/>
            <a:ext cx="1372811" cy="393674"/>
          </a:xfrm>
          <a:prstGeom prst="rect">
            <a:avLst/>
          </a:prstGeom>
        </p:spPr>
      </p:pic>
      <p:sp>
        <p:nvSpPr>
          <p:cNvPr id="3" name="Footer Placeholder 2">
            <a:extLst>
              <a:ext uri="{FF2B5EF4-FFF2-40B4-BE49-F238E27FC236}">
                <a16:creationId xmlns:a16="http://schemas.microsoft.com/office/drawing/2014/main" id="{2EB24873-53E8-D145-BB8A-FB001351D148}"/>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5" r:id="rId3"/>
    <p:sldLayoutId id="2147483656" r:id="rId4"/>
  </p:sldLayoutIdLst>
  <p:txStyles>
    <p:titleStyle>
      <a:lvl1pPr algn="ctr" rtl="0" eaLnBrk="1" fontAlgn="base" hangingPunct="1">
        <a:spcBef>
          <a:spcPct val="0"/>
        </a:spcBef>
        <a:spcAft>
          <a:spcPct val="0"/>
        </a:spcAft>
        <a:defRPr sz="2400" b="1">
          <a:solidFill>
            <a:schemeClr val="tx2"/>
          </a:solidFill>
          <a:latin typeface="+mj-lt"/>
          <a:ea typeface="ＭＳ Ｐゴシック" charset="-128"/>
          <a:cs typeface="+mj-cs"/>
        </a:defRPr>
      </a:lvl1pPr>
      <a:lvl2pPr algn="ctr" rtl="0" eaLnBrk="1" fontAlgn="base" hangingPunct="1">
        <a:spcBef>
          <a:spcPct val="0"/>
        </a:spcBef>
        <a:spcAft>
          <a:spcPct val="0"/>
        </a:spcAft>
        <a:defRPr sz="2400" b="1">
          <a:solidFill>
            <a:schemeClr val="tx2"/>
          </a:solidFill>
          <a:latin typeface="Arial" charset="0"/>
          <a:ea typeface="ＭＳ Ｐゴシック" charset="-128"/>
        </a:defRPr>
      </a:lvl2pPr>
      <a:lvl3pPr algn="ctr" rtl="0" eaLnBrk="1" fontAlgn="base" hangingPunct="1">
        <a:spcBef>
          <a:spcPct val="0"/>
        </a:spcBef>
        <a:spcAft>
          <a:spcPct val="0"/>
        </a:spcAft>
        <a:defRPr sz="2400" b="1">
          <a:solidFill>
            <a:schemeClr val="tx2"/>
          </a:solidFill>
          <a:latin typeface="Arial" charset="0"/>
          <a:ea typeface="ＭＳ Ｐゴシック" charset="-128"/>
        </a:defRPr>
      </a:lvl3pPr>
      <a:lvl4pPr algn="ctr" rtl="0" eaLnBrk="1" fontAlgn="base" hangingPunct="1">
        <a:spcBef>
          <a:spcPct val="0"/>
        </a:spcBef>
        <a:spcAft>
          <a:spcPct val="0"/>
        </a:spcAft>
        <a:defRPr sz="2400" b="1">
          <a:solidFill>
            <a:schemeClr val="tx2"/>
          </a:solidFill>
          <a:latin typeface="Arial" charset="0"/>
          <a:ea typeface="ＭＳ Ｐゴシック" charset="-128"/>
        </a:defRPr>
      </a:lvl4pPr>
      <a:lvl5pPr algn="ctr" rtl="0" eaLnBrk="1" fontAlgn="base" hangingPunct="1">
        <a:spcBef>
          <a:spcPct val="0"/>
        </a:spcBef>
        <a:spcAft>
          <a:spcPct val="0"/>
        </a:spcAft>
        <a:defRPr sz="2400" b="1">
          <a:solidFill>
            <a:schemeClr val="tx2"/>
          </a:solidFill>
          <a:latin typeface="Arial" charset="0"/>
          <a:ea typeface="ＭＳ Ｐゴシック" charset="-128"/>
        </a:defRPr>
      </a:lvl5pPr>
      <a:lvl6pPr marL="457200" algn="ctr" rtl="0" eaLnBrk="1" fontAlgn="base" hangingPunct="1">
        <a:spcBef>
          <a:spcPct val="0"/>
        </a:spcBef>
        <a:spcAft>
          <a:spcPct val="0"/>
        </a:spcAft>
        <a:defRPr sz="2400" b="1">
          <a:solidFill>
            <a:schemeClr val="tx2"/>
          </a:solidFill>
          <a:latin typeface="Arial" charset="0"/>
        </a:defRPr>
      </a:lvl6pPr>
      <a:lvl7pPr marL="914400" algn="ctr" rtl="0" eaLnBrk="1" fontAlgn="base" hangingPunct="1">
        <a:spcBef>
          <a:spcPct val="0"/>
        </a:spcBef>
        <a:spcAft>
          <a:spcPct val="0"/>
        </a:spcAft>
        <a:defRPr sz="2400" b="1">
          <a:solidFill>
            <a:schemeClr val="tx2"/>
          </a:solidFill>
          <a:latin typeface="Arial" charset="0"/>
        </a:defRPr>
      </a:lvl7pPr>
      <a:lvl8pPr marL="1371600" algn="ctr" rtl="0" eaLnBrk="1" fontAlgn="base" hangingPunct="1">
        <a:spcBef>
          <a:spcPct val="0"/>
        </a:spcBef>
        <a:spcAft>
          <a:spcPct val="0"/>
        </a:spcAft>
        <a:defRPr sz="2400" b="1">
          <a:solidFill>
            <a:schemeClr val="tx2"/>
          </a:solidFill>
          <a:latin typeface="Arial" charset="0"/>
        </a:defRPr>
      </a:lvl8pPr>
      <a:lvl9pPr marL="1828800" algn="ctr" rtl="0" eaLnBrk="1" fontAlgn="base" hangingPunct="1">
        <a:spcBef>
          <a:spcPct val="0"/>
        </a:spcBef>
        <a:spcAft>
          <a:spcPct val="0"/>
        </a:spcAft>
        <a:defRPr sz="24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2"/>
        </a:buClr>
        <a:buSzPct val="110000"/>
        <a:buFont typeface="Courier New" charset="0"/>
        <a:buChar char="o"/>
        <a:defRPr sz="3200">
          <a:solidFill>
            <a:schemeClr val="tx1"/>
          </a:solidFill>
          <a:latin typeface="+mn-lt"/>
          <a:ea typeface="ＭＳ Ｐゴシック" charset="-128"/>
          <a:cs typeface="+mn-cs"/>
        </a:defRPr>
      </a:lvl1pPr>
      <a:lvl2pPr marL="742950" indent="-285750" algn="l" rtl="0" eaLnBrk="1" fontAlgn="base" hangingPunct="1">
        <a:spcBef>
          <a:spcPct val="20000"/>
        </a:spcBef>
        <a:spcAft>
          <a:spcPct val="0"/>
        </a:spcAft>
        <a:buClr>
          <a:schemeClr val="tx2"/>
        </a:buClr>
        <a:buSzPct val="90000"/>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tx2"/>
        </a:buClr>
        <a:buSzPct val="90000"/>
        <a:buFont typeface="Wingdings" charset="2"/>
        <a:buChar char="§"/>
        <a:defRPr sz="2400" i="1">
          <a:solidFill>
            <a:schemeClr val="tx1"/>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tx1"/>
          </a:solidFill>
          <a:latin typeface="Times New Roman" pitchFamily="18" charset="0"/>
          <a:ea typeface="ＭＳ Ｐゴシック" charset="-128"/>
        </a:defRPr>
      </a:lvl4pPr>
      <a:lvl5pPr marL="2057400" indent="-228600" algn="l" rtl="0" eaLnBrk="1" fontAlgn="base" hangingPunct="1">
        <a:spcBef>
          <a:spcPct val="20000"/>
        </a:spcBef>
        <a:spcAft>
          <a:spcPct val="0"/>
        </a:spcAft>
        <a:buChar char="»"/>
        <a:defRPr sz="2000">
          <a:solidFill>
            <a:schemeClr val="tx1"/>
          </a:solidFill>
          <a:latin typeface="Times New Roman" pitchFamily="18" charset="0"/>
          <a:ea typeface="ＭＳ Ｐゴシック" charset="-128"/>
        </a:defRPr>
      </a:lvl5pPr>
      <a:lvl6pPr marL="2514600" indent="-228600" algn="l" rtl="0" eaLnBrk="1" fontAlgn="base" hangingPunct="1">
        <a:spcBef>
          <a:spcPct val="20000"/>
        </a:spcBef>
        <a:spcAft>
          <a:spcPct val="0"/>
        </a:spcAft>
        <a:buChar char="»"/>
        <a:defRPr sz="2000">
          <a:solidFill>
            <a:schemeClr val="tx1"/>
          </a:solidFill>
          <a:latin typeface="Times New Roman" pitchFamily="18" charset="0"/>
        </a:defRPr>
      </a:lvl6pPr>
      <a:lvl7pPr marL="2971800" indent="-228600" algn="l" rtl="0" eaLnBrk="1" fontAlgn="base" hangingPunct="1">
        <a:spcBef>
          <a:spcPct val="20000"/>
        </a:spcBef>
        <a:spcAft>
          <a:spcPct val="0"/>
        </a:spcAft>
        <a:buChar char="»"/>
        <a:defRPr sz="2000">
          <a:solidFill>
            <a:schemeClr val="tx1"/>
          </a:solidFill>
          <a:latin typeface="Times New Roman" pitchFamily="18" charset="0"/>
        </a:defRPr>
      </a:lvl7pPr>
      <a:lvl8pPr marL="3429000" indent="-228600" algn="l" rtl="0" eaLnBrk="1" fontAlgn="base" hangingPunct="1">
        <a:spcBef>
          <a:spcPct val="20000"/>
        </a:spcBef>
        <a:spcAft>
          <a:spcPct val="0"/>
        </a:spcAft>
        <a:buChar char="»"/>
        <a:defRPr sz="2000">
          <a:solidFill>
            <a:schemeClr val="tx1"/>
          </a:solidFill>
          <a:latin typeface="Times New Roman" pitchFamily="18" charset="0"/>
        </a:defRPr>
      </a:lvl8pPr>
      <a:lvl9pPr marL="3886200" indent="-228600" algn="l" rtl="0" eaLnBrk="1" fontAlgn="base" hangingPunct="1">
        <a:spcBef>
          <a:spcPct val="20000"/>
        </a:spcBef>
        <a:spcAft>
          <a:spcPct val="0"/>
        </a:spcAft>
        <a:buChar char="»"/>
        <a:defRPr sz="2000">
          <a:solidFill>
            <a:schemeClr val="tx1"/>
          </a:solidFill>
          <a:latin typeface="Times New Roman" pitchFamily="18"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openai.com/blog/glow/"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3699" y="2299683"/>
            <a:ext cx="8953083" cy="1928091"/>
          </a:xfrm>
        </p:spPr>
        <p:txBody>
          <a:bodyPr anchor="ctr"/>
          <a:lstStyle/>
          <a:p>
            <a:r>
              <a:rPr lang="en-US" sz="4000" dirty="0"/>
              <a:t>Interpretation of Latent Space in Deep-Learning Based Image Compression</a:t>
            </a:r>
          </a:p>
        </p:txBody>
      </p:sp>
      <p:sp>
        <p:nvSpPr>
          <p:cNvPr id="5" name="Subtitle 4"/>
          <p:cNvSpPr>
            <a:spLocks noGrp="1"/>
          </p:cNvSpPr>
          <p:nvPr>
            <p:ph type="subTitle" idx="1"/>
          </p:nvPr>
        </p:nvSpPr>
        <p:spPr>
          <a:xfrm>
            <a:off x="1643141" y="4583730"/>
            <a:ext cx="6934200" cy="893592"/>
          </a:xfrm>
        </p:spPr>
        <p:txBody>
          <a:bodyPr/>
          <a:lstStyle/>
          <a:p>
            <a:r>
              <a:rPr lang="en-US" sz="2000" dirty="0" err="1"/>
              <a:t>Zengyu</a:t>
            </a:r>
            <a:r>
              <a:rPr lang="en-US" sz="2000" dirty="0"/>
              <a:t> Yan</a:t>
            </a:r>
          </a:p>
          <a:p>
            <a:r>
              <a:rPr lang="en-US" sz="2000" dirty="0" err="1"/>
              <a:t>Zengyu.yan@epfl.ch</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4DE6AC-77E5-B54D-A89B-A38EF60CAA44}"/>
              </a:ext>
            </a:extLst>
          </p:cNvPr>
          <p:cNvSpPr>
            <a:spLocks noGrp="1"/>
          </p:cNvSpPr>
          <p:nvPr>
            <p:ph type="title"/>
          </p:nvPr>
        </p:nvSpPr>
        <p:spPr/>
        <p:txBody>
          <a:bodyPr/>
          <a:lstStyle/>
          <a:p>
            <a:r>
              <a:rPr kumimoji="1" lang="en-US" altLang="zh-CN" dirty="0"/>
              <a:t>Latent space interpretation</a:t>
            </a:r>
            <a:endParaRPr kumimoji="1" lang="zh-CN" altLang="en-US" dirty="0"/>
          </a:p>
        </p:txBody>
      </p:sp>
      <p:pic>
        <p:nvPicPr>
          <p:cNvPr id="4" name="图片 3">
            <a:extLst>
              <a:ext uri="{FF2B5EF4-FFF2-40B4-BE49-F238E27FC236}">
                <a16:creationId xmlns:a16="http://schemas.microsoft.com/office/drawing/2014/main" id="{E2991F3A-ADB0-5B46-A531-CDA8A038B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303" y="2176396"/>
            <a:ext cx="7307943" cy="3194615"/>
          </a:xfrm>
          <a:prstGeom prst="rect">
            <a:avLst/>
          </a:prstGeom>
        </p:spPr>
      </p:pic>
      <p:sp>
        <p:nvSpPr>
          <p:cNvPr id="5" name="文本框 4">
            <a:extLst>
              <a:ext uri="{FF2B5EF4-FFF2-40B4-BE49-F238E27FC236}">
                <a16:creationId xmlns:a16="http://schemas.microsoft.com/office/drawing/2014/main" id="{BBE73E41-978C-F041-AEBF-5F37BDA1A8AB}"/>
              </a:ext>
            </a:extLst>
          </p:cNvPr>
          <p:cNvSpPr txBox="1"/>
          <p:nvPr/>
        </p:nvSpPr>
        <p:spPr>
          <a:xfrm>
            <a:off x="2621096" y="1280160"/>
            <a:ext cx="5070203" cy="1015663"/>
          </a:xfrm>
          <a:prstGeom prst="rect">
            <a:avLst/>
          </a:prstGeom>
          <a:noFill/>
        </p:spPr>
        <p:txBody>
          <a:bodyPr wrap="square" rtlCol="0">
            <a:spAutoFit/>
          </a:bodyPr>
          <a:lstStyle/>
          <a:p>
            <a:r>
              <a:rPr kumimoji="1" lang="en-US" altLang="zh-CN" dirty="0">
                <a:highlight>
                  <a:srgbClr val="FFFF00"/>
                </a:highlight>
              </a:rPr>
              <a:t>Study the state of art of the latent space interpretation in deep learning</a:t>
            </a:r>
          </a:p>
          <a:p>
            <a:endParaRPr kumimoji="1" lang="zh-CN" altLang="en-US" dirty="0"/>
          </a:p>
        </p:txBody>
      </p:sp>
    </p:spTree>
    <p:extLst>
      <p:ext uri="{BB962C8B-B14F-4D97-AF65-F5344CB8AC3E}">
        <p14:creationId xmlns:p14="http://schemas.microsoft.com/office/powerpoint/2010/main" val="3856489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F4D7C-8AD3-BE47-9D78-8024907D0061}"/>
              </a:ext>
            </a:extLst>
          </p:cNvPr>
          <p:cNvSpPr>
            <a:spLocks noGrp="1"/>
          </p:cNvSpPr>
          <p:nvPr>
            <p:ph type="title"/>
          </p:nvPr>
        </p:nvSpPr>
        <p:spPr/>
        <p:txBody>
          <a:bodyPr/>
          <a:lstStyle/>
          <a:p>
            <a:r>
              <a:rPr kumimoji="1" lang="en-US" altLang="zh-CN" dirty="0"/>
              <a:t>Latent space interpretation</a:t>
            </a:r>
            <a:endParaRPr kumimoji="1" lang="zh-CN" altLang="en-US" dirty="0"/>
          </a:p>
        </p:txBody>
      </p:sp>
      <p:sp>
        <p:nvSpPr>
          <p:cNvPr id="3" name="文本框 2">
            <a:extLst>
              <a:ext uri="{FF2B5EF4-FFF2-40B4-BE49-F238E27FC236}">
                <a16:creationId xmlns:a16="http://schemas.microsoft.com/office/drawing/2014/main" id="{D66C1826-BF8E-6A48-830E-C18A07D4F679}"/>
              </a:ext>
            </a:extLst>
          </p:cNvPr>
          <p:cNvSpPr txBox="1"/>
          <p:nvPr/>
        </p:nvSpPr>
        <p:spPr>
          <a:xfrm>
            <a:off x="1147264" y="1022939"/>
            <a:ext cx="7694022" cy="1015663"/>
          </a:xfrm>
          <a:prstGeom prst="rect">
            <a:avLst/>
          </a:prstGeom>
          <a:noFill/>
        </p:spPr>
        <p:txBody>
          <a:bodyPr wrap="square" rtlCol="0">
            <a:spAutoFit/>
          </a:bodyPr>
          <a:lstStyle/>
          <a:p>
            <a:r>
              <a:rPr kumimoji="1" lang="de-DE" altLang="zh-CN" dirty="0"/>
              <a:t>So </a:t>
            </a:r>
            <a:r>
              <a:rPr kumimoji="1" lang="de-DE" altLang="zh-CN" dirty="0" err="1"/>
              <a:t>far</a:t>
            </a:r>
            <a:r>
              <a:rPr kumimoji="1" lang="de-DE" altLang="zh-CN" dirty="0"/>
              <a:t>, </a:t>
            </a:r>
            <a:r>
              <a:rPr kumimoji="1" lang="de-DE" altLang="zh-CN" dirty="0" err="1"/>
              <a:t>the</a:t>
            </a:r>
            <a:r>
              <a:rPr kumimoji="1" lang="de-DE" altLang="zh-CN" dirty="0"/>
              <a:t> latent </a:t>
            </a:r>
            <a:r>
              <a:rPr kumimoji="1" lang="de-DE" altLang="zh-CN" dirty="0" err="1"/>
              <a:t>space</a:t>
            </a:r>
            <a:r>
              <a:rPr kumimoji="1" lang="de-DE" altLang="zh-CN" dirty="0"/>
              <a:t> </a:t>
            </a:r>
            <a:r>
              <a:rPr kumimoji="1" lang="de-DE" altLang="zh-CN" dirty="0" err="1"/>
              <a:t>representation</a:t>
            </a:r>
            <a:r>
              <a:rPr kumimoji="1" lang="de-DE" altLang="zh-CN" dirty="0"/>
              <a:t> </a:t>
            </a:r>
            <a:r>
              <a:rPr kumimoji="1" lang="de-DE" altLang="zh-CN" dirty="0" err="1"/>
              <a:t>has</a:t>
            </a:r>
            <a:r>
              <a:rPr kumimoji="1" lang="de-DE" altLang="zh-CN" dirty="0"/>
              <a:t> </a:t>
            </a:r>
            <a:r>
              <a:rPr kumimoji="1" lang="de-DE" altLang="zh-CN" dirty="0" err="1"/>
              <a:t>been</a:t>
            </a:r>
            <a:r>
              <a:rPr kumimoji="1" lang="de-DE" altLang="zh-CN" dirty="0"/>
              <a:t> </a:t>
            </a:r>
            <a:r>
              <a:rPr kumimoji="1" lang="de-DE" altLang="zh-CN" dirty="0" err="1"/>
              <a:t>studied</a:t>
            </a:r>
            <a:r>
              <a:rPr kumimoji="1" lang="de-DE" altLang="zh-CN" dirty="0"/>
              <a:t> in generative </a:t>
            </a:r>
            <a:r>
              <a:rPr kumimoji="1" lang="de-DE" altLang="zh-CN" dirty="0" err="1"/>
              <a:t>adversarial</a:t>
            </a:r>
            <a:r>
              <a:rPr kumimoji="1" lang="de-DE" altLang="zh-CN" dirty="0"/>
              <a:t> </a:t>
            </a:r>
            <a:r>
              <a:rPr kumimoji="1" lang="de-DE" altLang="zh-CN" dirty="0" err="1"/>
              <a:t>networks</a:t>
            </a:r>
            <a:r>
              <a:rPr kumimoji="1" lang="de-DE" altLang="zh-CN" dirty="0"/>
              <a:t> (GAN), </a:t>
            </a:r>
            <a:r>
              <a:rPr kumimoji="1" lang="de-DE" altLang="zh-CN" dirty="0" err="1"/>
              <a:t>which</a:t>
            </a:r>
            <a:r>
              <a:rPr kumimoji="1" lang="de-DE" altLang="zh-CN" dirty="0"/>
              <a:t> </a:t>
            </a:r>
            <a:r>
              <a:rPr kumimoji="1" lang="de-DE" altLang="zh-CN" dirty="0" err="1"/>
              <a:t>aims</a:t>
            </a:r>
            <a:r>
              <a:rPr kumimoji="1" lang="de-DE" altLang="zh-CN" dirty="0"/>
              <a:t> at </a:t>
            </a:r>
            <a:r>
              <a:rPr kumimoji="1" lang="de-DE" altLang="zh-CN" dirty="0" err="1"/>
              <a:t>mapping</a:t>
            </a:r>
            <a:r>
              <a:rPr kumimoji="1" lang="de-DE" altLang="zh-CN" dirty="0"/>
              <a:t> </a:t>
            </a:r>
            <a:r>
              <a:rPr kumimoji="1" lang="de-DE" altLang="zh-CN" dirty="0" err="1"/>
              <a:t>points</a:t>
            </a:r>
            <a:r>
              <a:rPr kumimoji="1" lang="de-DE" altLang="zh-CN" dirty="0"/>
              <a:t> in </a:t>
            </a:r>
            <a:r>
              <a:rPr kumimoji="1" lang="de-DE" altLang="zh-CN" dirty="0" err="1"/>
              <a:t>the</a:t>
            </a:r>
            <a:r>
              <a:rPr kumimoji="1" lang="de-DE" altLang="zh-CN" dirty="0"/>
              <a:t> latent </a:t>
            </a:r>
            <a:r>
              <a:rPr kumimoji="1" lang="de-DE" altLang="zh-CN" dirty="0" err="1"/>
              <a:t>space</a:t>
            </a:r>
            <a:r>
              <a:rPr kumimoji="1" lang="de-DE" altLang="zh-CN" dirty="0"/>
              <a:t> </a:t>
            </a:r>
            <a:r>
              <a:rPr kumimoji="1" lang="de-DE" altLang="zh-CN" dirty="0" err="1"/>
              <a:t>to</a:t>
            </a:r>
            <a:r>
              <a:rPr kumimoji="1" lang="de-DE" altLang="zh-CN" dirty="0"/>
              <a:t> </a:t>
            </a:r>
            <a:r>
              <a:rPr kumimoji="1" lang="de-DE" altLang="zh-CN" dirty="0" err="1"/>
              <a:t>generated</a:t>
            </a:r>
            <a:r>
              <a:rPr kumimoji="1" lang="de-DE" altLang="zh-CN" dirty="0"/>
              <a:t> </a:t>
            </a:r>
            <a:r>
              <a:rPr kumimoji="1" lang="de-DE" altLang="zh-CN" dirty="0" err="1"/>
              <a:t>images</a:t>
            </a:r>
            <a:r>
              <a:rPr kumimoji="1" lang="de-DE" altLang="zh-CN" dirty="0"/>
              <a:t>.</a:t>
            </a:r>
            <a:endParaRPr kumimoji="1" lang="zh-CN" altLang="en-US" dirty="0"/>
          </a:p>
        </p:txBody>
      </p:sp>
      <p:pic>
        <p:nvPicPr>
          <p:cNvPr id="5" name="图片 4">
            <a:extLst>
              <a:ext uri="{FF2B5EF4-FFF2-40B4-BE49-F238E27FC236}">
                <a16:creationId xmlns:a16="http://schemas.microsoft.com/office/drawing/2014/main" id="{F8C8E154-793B-6E40-A86F-7FF0B8ED9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3985" y="2204383"/>
            <a:ext cx="3558029" cy="3573913"/>
          </a:xfrm>
          <a:prstGeom prst="rect">
            <a:avLst/>
          </a:prstGeom>
        </p:spPr>
      </p:pic>
    </p:spTree>
    <p:extLst>
      <p:ext uri="{BB962C8B-B14F-4D97-AF65-F5344CB8AC3E}">
        <p14:creationId xmlns:p14="http://schemas.microsoft.com/office/powerpoint/2010/main" val="360247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B8301-A627-4C41-BB67-74414935F7C8}"/>
              </a:ext>
            </a:extLst>
          </p:cNvPr>
          <p:cNvSpPr>
            <a:spLocks noGrp="1"/>
          </p:cNvSpPr>
          <p:nvPr>
            <p:ph type="title"/>
          </p:nvPr>
        </p:nvSpPr>
        <p:spPr/>
        <p:txBody>
          <a:bodyPr/>
          <a:lstStyle/>
          <a:p>
            <a:r>
              <a:rPr kumimoji="1" lang="en-US" altLang="zh-CN" dirty="0"/>
              <a:t>Latent space interpretation</a:t>
            </a:r>
            <a:endParaRPr kumimoji="1" lang="zh-CN" altLang="en-US" dirty="0"/>
          </a:p>
        </p:txBody>
      </p:sp>
      <p:pic>
        <p:nvPicPr>
          <p:cNvPr id="4" name="图片 3">
            <a:extLst>
              <a:ext uri="{FF2B5EF4-FFF2-40B4-BE49-F238E27FC236}">
                <a16:creationId xmlns:a16="http://schemas.microsoft.com/office/drawing/2014/main" id="{1A6FC184-66EA-C140-9356-6D37B4BFC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935" y="847179"/>
            <a:ext cx="3406129" cy="3842113"/>
          </a:xfrm>
          <a:prstGeom prst="rect">
            <a:avLst/>
          </a:prstGeom>
        </p:spPr>
      </p:pic>
      <p:sp>
        <p:nvSpPr>
          <p:cNvPr id="5" name="文本框 4">
            <a:extLst>
              <a:ext uri="{FF2B5EF4-FFF2-40B4-BE49-F238E27FC236}">
                <a16:creationId xmlns:a16="http://schemas.microsoft.com/office/drawing/2014/main" id="{63DA37F4-468B-E04E-8EA7-A2576987EAB7}"/>
              </a:ext>
            </a:extLst>
          </p:cNvPr>
          <p:cNvSpPr txBox="1"/>
          <p:nvPr/>
        </p:nvSpPr>
        <p:spPr>
          <a:xfrm>
            <a:off x="3095897" y="5212080"/>
            <a:ext cx="4924697" cy="400110"/>
          </a:xfrm>
          <a:prstGeom prst="rect">
            <a:avLst/>
          </a:prstGeom>
          <a:noFill/>
        </p:spPr>
        <p:txBody>
          <a:bodyPr wrap="square" rtlCol="0">
            <a:spAutoFit/>
          </a:bodyPr>
          <a:lstStyle/>
          <a:p>
            <a:r>
              <a:rPr kumimoji="1" lang="de-DE" altLang="zh-CN" dirty="0">
                <a:hlinkClick r:id="rId3">
                  <a:extLst>
                    <a:ext uri="{A12FA001-AC4F-418D-AE19-62706E023703}">
                      <ahyp:hlinkClr xmlns:ahyp="http://schemas.microsoft.com/office/drawing/2018/hyperlinkcolor" val="tx"/>
                    </a:ext>
                  </a:extLst>
                </a:hlinkClick>
              </a:rPr>
              <a:t>https://openai.com/blog/</a:t>
            </a:r>
            <a:r>
              <a:rPr kumimoji="1" lang="de-DE" altLang="zh-CN" dirty="0" err="1">
                <a:hlinkClick r:id="rId3">
                  <a:extLst>
                    <a:ext uri="{A12FA001-AC4F-418D-AE19-62706E023703}">
                      <ahyp:hlinkClr xmlns:ahyp="http://schemas.microsoft.com/office/drawing/2018/hyperlinkcolor" val="tx"/>
                    </a:ext>
                  </a:extLst>
                </a:hlinkClick>
              </a:rPr>
              <a:t>glow</a:t>
            </a:r>
            <a:r>
              <a:rPr kumimoji="1" lang="de-DE" altLang="zh-CN" dirty="0">
                <a:hlinkClick r:id="rId3">
                  <a:extLst>
                    <a:ext uri="{A12FA001-AC4F-418D-AE19-62706E023703}">
                      <ahyp:hlinkClr xmlns:ahyp="http://schemas.microsoft.com/office/drawing/2018/hyperlinkcolor" val="tx"/>
                    </a:ext>
                  </a:extLst>
                </a:hlinkClick>
              </a:rPr>
              <a:t>/</a:t>
            </a:r>
            <a:endParaRPr kumimoji="1" lang="zh-CN" altLang="en-US" dirty="0"/>
          </a:p>
        </p:txBody>
      </p:sp>
    </p:spTree>
    <p:extLst>
      <p:ext uri="{BB962C8B-B14F-4D97-AF65-F5344CB8AC3E}">
        <p14:creationId xmlns:p14="http://schemas.microsoft.com/office/powerpoint/2010/main" val="3451384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2ED23-EFF6-5448-93D5-906B0549F158}"/>
              </a:ext>
            </a:extLst>
          </p:cNvPr>
          <p:cNvSpPr>
            <a:spLocks noGrp="1"/>
          </p:cNvSpPr>
          <p:nvPr>
            <p:ph type="title"/>
          </p:nvPr>
        </p:nvSpPr>
        <p:spPr/>
        <p:txBody>
          <a:bodyPr/>
          <a:lstStyle/>
          <a:p>
            <a:r>
              <a:rPr kumimoji="1" lang="en-US" altLang="zh-CN" dirty="0"/>
              <a:t>Latent space Extraction</a:t>
            </a:r>
            <a:endParaRPr kumimoji="1" lang="zh-CN" altLang="en-US" dirty="0"/>
          </a:p>
        </p:txBody>
      </p:sp>
      <p:sp>
        <p:nvSpPr>
          <p:cNvPr id="3" name="文本框 2">
            <a:extLst>
              <a:ext uri="{FF2B5EF4-FFF2-40B4-BE49-F238E27FC236}">
                <a16:creationId xmlns:a16="http://schemas.microsoft.com/office/drawing/2014/main" id="{CE2FFA17-30AB-A94C-95F1-383AE9C3D8E9}"/>
              </a:ext>
            </a:extLst>
          </p:cNvPr>
          <p:cNvSpPr txBox="1"/>
          <p:nvPr/>
        </p:nvSpPr>
        <p:spPr>
          <a:xfrm>
            <a:off x="1510846" y="1736603"/>
            <a:ext cx="7450273" cy="2862322"/>
          </a:xfrm>
          <a:prstGeom prst="rect">
            <a:avLst/>
          </a:prstGeom>
          <a:noFill/>
        </p:spPr>
        <p:txBody>
          <a:bodyPr wrap="square" rtlCol="0">
            <a:spAutoFit/>
          </a:bodyPr>
          <a:lstStyle/>
          <a:p>
            <a:r>
              <a:rPr lang="en-US" altLang="zh-CN" dirty="0">
                <a:highlight>
                  <a:srgbClr val="FFFF00"/>
                </a:highlight>
              </a:rPr>
              <a:t>*(Optional) Extract a latent space vector for one of the deep-learning based image codecs and explore the possibilities of meaningful modifications of such a vector that can cause an observable change in the reconstructed image.</a:t>
            </a:r>
            <a:endParaRPr kumimoji="1" lang="en-US" altLang="zh-CN" dirty="0"/>
          </a:p>
          <a:p>
            <a:endParaRPr kumimoji="1" lang="en-US" altLang="zh-CN" dirty="0"/>
          </a:p>
          <a:p>
            <a:endParaRPr kumimoji="1" lang="en-US" altLang="zh-CN" dirty="0"/>
          </a:p>
          <a:p>
            <a:pPr marL="285750" lvl="0" indent="-285750">
              <a:buFont typeface="Arial" panose="020B0604020202020204" pitchFamily="34" charset="0"/>
              <a:buChar char="•"/>
            </a:pPr>
            <a:r>
              <a:rPr kumimoji="1" lang="en-US" altLang="zh-CN" dirty="0"/>
              <a:t>The model being selected: ‘</a:t>
            </a:r>
            <a:r>
              <a:rPr lang="en-US" altLang="zh-CN" dirty="0"/>
              <a:t>bmshj2018-hyperprior-mse’ from</a:t>
            </a:r>
            <a:r>
              <a:rPr kumimoji="1" lang="en-US" altLang="zh-CN" dirty="0"/>
              <a:t> </a:t>
            </a:r>
            <a:r>
              <a:rPr lang="en-US" altLang="zh-CN" dirty="0"/>
              <a:t>"Variational Image Compression with a Scale Hyperprior”</a:t>
            </a:r>
          </a:p>
          <a:p>
            <a:pPr marL="285750" lvl="0" indent="-285750">
              <a:buFont typeface="Arial" panose="020B0604020202020204" pitchFamily="34" charset="0"/>
              <a:buChar char="•"/>
            </a:pPr>
            <a:r>
              <a:rPr kumimoji="1" lang="en-US" altLang="zh-CN" dirty="0"/>
              <a:t>Test image: ” </a:t>
            </a:r>
            <a:r>
              <a:rPr kumimoji="1" lang="en-US" altLang="zh-CN" dirty="0" err="1"/>
              <a:t>stmalo_fracape.png</a:t>
            </a:r>
            <a:r>
              <a:rPr kumimoji="1" lang="en-US" altLang="zh-CN" dirty="0"/>
              <a:t>” from internet</a:t>
            </a:r>
            <a:endParaRPr kumimoji="1" lang="zh-CN" altLang="en-US" dirty="0"/>
          </a:p>
        </p:txBody>
      </p:sp>
    </p:spTree>
    <p:extLst>
      <p:ext uri="{BB962C8B-B14F-4D97-AF65-F5344CB8AC3E}">
        <p14:creationId xmlns:p14="http://schemas.microsoft.com/office/powerpoint/2010/main" val="246946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3474D-8D82-2E49-9FC0-07C6737B6EAE}"/>
              </a:ext>
            </a:extLst>
          </p:cNvPr>
          <p:cNvSpPr>
            <a:spLocks noGrp="1"/>
          </p:cNvSpPr>
          <p:nvPr>
            <p:ph type="title"/>
          </p:nvPr>
        </p:nvSpPr>
        <p:spPr/>
        <p:txBody>
          <a:bodyPr/>
          <a:lstStyle/>
          <a:p>
            <a:r>
              <a:rPr kumimoji="1" lang="en-US" altLang="zh-CN" dirty="0"/>
              <a:t>Latent space Extraction</a:t>
            </a:r>
            <a:endParaRPr kumimoji="1" lang="zh-CN" altLang="en-US" dirty="0"/>
          </a:p>
        </p:txBody>
      </p:sp>
      <p:pic>
        <p:nvPicPr>
          <p:cNvPr id="6" name="图片 5">
            <a:extLst>
              <a:ext uri="{FF2B5EF4-FFF2-40B4-BE49-F238E27FC236}">
                <a16:creationId xmlns:a16="http://schemas.microsoft.com/office/drawing/2014/main" id="{D3CA563C-4160-AE44-BD26-4586ED565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948" y="1236366"/>
            <a:ext cx="1656112" cy="3847011"/>
          </a:xfrm>
          <a:prstGeom prst="rect">
            <a:avLst/>
          </a:prstGeom>
        </p:spPr>
      </p:pic>
      <p:pic>
        <p:nvPicPr>
          <p:cNvPr id="7" name="图片 6">
            <a:extLst>
              <a:ext uri="{FF2B5EF4-FFF2-40B4-BE49-F238E27FC236}">
                <a16:creationId xmlns:a16="http://schemas.microsoft.com/office/drawing/2014/main" id="{5F995C14-0363-C848-B4C4-E5FE679FD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096" y="1274181"/>
            <a:ext cx="3820886" cy="2547257"/>
          </a:xfrm>
          <a:prstGeom prst="rect">
            <a:avLst/>
          </a:prstGeom>
        </p:spPr>
      </p:pic>
      <p:sp>
        <p:nvSpPr>
          <p:cNvPr id="8" name="文本框 7">
            <a:extLst>
              <a:ext uri="{FF2B5EF4-FFF2-40B4-BE49-F238E27FC236}">
                <a16:creationId xmlns:a16="http://schemas.microsoft.com/office/drawing/2014/main" id="{C538AA9C-BA00-E143-BF6A-38316236740D}"/>
              </a:ext>
            </a:extLst>
          </p:cNvPr>
          <p:cNvSpPr txBox="1"/>
          <p:nvPr/>
        </p:nvSpPr>
        <p:spPr>
          <a:xfrm>
            <a:off x="1969224" y="3844549"/>
            <a:ext cx="2416629" cy="338554"/>
          </a:xfrm>
          <a:prstGeom prst="rect">
            <a:avLst/>
          </a:prstGeom>
          <a:noFill/>
        </p:spPr>
        <p:txBody>
          <a:bodyPr wrap="square" rtlCol="0">
            <a:spAutoFit/>
          </a:bodyPr>
          <a:lstStyle/>
          <a:p>
            <a:r>
              <a:rPr kumimoji="1" lang="en-US" altLang="zh-CN" sz="1600" dirty="0"/>
              <a:t>Test image-original</a:t>
            </a:r>
            <a:endParaRPr kumimoji="1" lang="zh-CN" altLang="en-US" sz="1600" dirty="0"/>
          </a:p>
        </p:txBody>
      </p:sp>
      <p:sp>
        <p:nvSpPr>
          <p:cNvPr id="9" name="文本框 8">
            <a:extLst>
              <a:ext uri="{FF2B5EF4-FFF2-40B4-BE49-F238E27FC236}">
                <a16:creationId xmlns:a16="http://schemas.microsoft.com/office/drawing/2014/main" id="{6D2A8065-B277-C845-8584-8FFA38702563}"/>
              </a:ext>
            </a:extLst>
          </p:cNvPr>
          <p:cNvSpPr txBox="1"/>
          <p:nvPr/>
        </p:nvSpPr>
        <p:spPr>
          <a:xfrm>
            <a:off x="5822211" y="5295389"/>
            <a:ext cx="3071586" cy="338554"/>
          </a:xfrm>
          <a:prstGeom prst="rect">
            <a:avLst/>
          </a:prstGeom>
          <a:noFill/>
        </p:spPr>
        <p:txBody>
          <a:bodyPr wrap="square" rtlCol="0">
            <a:spAutoFit/>
          </a:bodyPr>
          <a:lstStyle/>
          <a:p>
            <a:r>
              <a:rPr kumimoji="1" lang="en-US" altLang="zh-CN" sz="1600" dirty="0"/>
              <a:t>Laten space visualization (part)</a:t>
            </a:r>
            <a:endParaRPr kumimoji="1" lang="zh-CN" altLang="en-US" sz="1600" dirty="0"/>
          </a:p>
        </p:txBody>
      </p:sp>
      <p:sp>
        <p:nvSpPr>
          <p:cNvPr id="10" name="文本框 9">
            <a:extLst>
              <a:ext uri="{FF2B5EF4-FFF2-40B4-BE49-F238E27FC236}">
                <a16:creationId xmlns:a16="http://schemas.microsoft.com/office/drawing/2014/main" id="{ABCB2E39-56EA-D143-9D3A-302D7639EA4B}"/>
              </a:ext>
            </a:extLst>
          </p:cNvPr>
          <p:cNvSpPr txBox="1"/>
          <p:nvPr/>
        </p:nvSpPr>
        <p:spPr>
          <a:xfrm>
            <a:off x="1574073" y="4683267"/>
            <a:ext cx="3513909" cy="400110"/>
          </a:xfrm>
          <a:prstGeom prst="rect">
            <a:avLst/>
          </a:prstGeom>
          <a:noFill/>
        </p:spPr>
        <p:txBody>
          <a:bodyPr wrap="square" rtlCol="0">
            <a:spAutoFit/>
          </a:bodyPr>
          <a:lstStyle/>
          <a:p>
            <a:r>
              <a:rPr kumimoji="1" lang="en-US" altLang="zh-CN" dirty="0"/>
              <a:t>Latent size:  [</a:t>
            </a:r>
            <a:r>
              <a:rPr lang="en-US" altLang="zh-CN" dirty="0"/>
              <a:t>192, 32, 48]</a:t>
            </a:r>
            <a:endParaRPr kumimoji="1" lang="zh-CN" altLang="en-US" dirty="0"/>
          </a:p>
        </p:txBody>
      </p:sp>
    </p:spTree>
    <p:extLst>
      <p:ext uri="{BB962C8B-B14F-4D97-AF65-F5344CB8AC3E}">
        <p14:creationId xmlns:p14="http://schemas.microsoft.com/office/powerpoint/2010/main" val="3246273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20D3F-51D5-9D43-BEBF-079251DA7DF6}"/>
              </a:ext>
            </a:extLst>
          </p:cNvPr>
          <p:cNvSpPr>
            <a:spLocks noGrp="1"/>
          </p:cNvSpPr>
          <p:nvPr>
            <p:ph type="title"/>
          </p:nvPr>
        </p:nvSpPr>
        <p:spPr/>
        <p:txBody>
          <a:bodyPr/>
          <a:lstStyle/>
          <a:p>
            <a:r>
              <a:rPr kumimoji="1" lang="en-US" altLang="zh-CN" dirty="0"/>
              <a:t>Latent space Extraction</a:t>
            </a:r>
            <a:endParaRPr kumimoji="1" lang="zh-CN" altLang="en-US" dirty="0"/>
          </a:p>
        </p:txBody>
      </p:sp>
      <p:pic>
        <p:nvPicPr>
          <p:cNvPr id="3" name="图片 2">
            <a:extLst>
              <a:ext uri="{FF2B5EF4-FFF2-40B4-BE49-F238E27FC236}">
                <a16:creationId xmlns:a16="http://schemas.microsoft.com/office/drawing/2014/main" id="{61C6060D-D53E-534A-BBD4-A0F9B7580D78}"/>
              </a:ext>
            </a:extLst>
          </p:cNvPr>
          <p:cNvPicPr>
            <a:picLocks noChangeAspect="1"/>
          </p:cNvPicPr>
          <p:nvPr/>
        </p:nvPicPr>
        <p:blipFill rotWithShape="1">
          <a:blip r:embed="rId2">
            <a:extLst>
              <a:ext uri="{28A0092B-C50C-407E-A947-70E740481C1C}">
                <a14:useLocalDpi xmlns:a14="http://schemas.microsoft.com/office/drawing/2010/main" val="0"/>
              </a:ext>
            </a:extLst>
          </a:blip>
          <a:srcRect t="36953" b="38476"/>
          <a:stretch/>
        </p:blipFill>
        <p:spPr>
          <a:xfrm>
            <a:off x="222069" y="3876636"/>
            <a:ext cx="9302931" cy="1714398"/>
          </a:xfrm>
          <a:prstGeom prst="rect">
            <a:avLst/>
          </a:prstGeom>
        </p:spPr>
      </p:pic>
      <p:sp>
        <p:nvSpPr>
          <p:cNvPr id="4" name="文本框 3">
            <a:extLst>
              <a:ext uri="{FF2B5EF4-FFF2-40B4-BE49-F238E27FC236}">
                <a16:creationId xmlns:a16="http://schemas.microsoft.com/office/drawing/2014/main" id="{0AA40B86-3CA9-7D40-865E-CD06857E397E}"/>
              </a:ext>
            </a:extLst>
          </p:cNvPr>
          <p:cNvSpPr txBox="1"/>
          <p:nvPr/>
        </p:nvSpPr>
        <p:spPr>
          <a:xfrm>
            <a:off x="1267097" y="927463"/>
            <a:ext cx="3685903"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dirty="0"/>
              <a:t>original model:</a:t>
            </a:r>
            <a:endParaRPr kumimoji="1" lang="zh-CN" altLang="en-US" dirty="0"/>
          </a:p>
        </p:txBody>
      </p:sp>
      <p:sp>
        <p:nvSpPr>
          <p:cNvPr id="5" name="矩形 4">
            <a:extLst>
              <a:ext uri="{FF2B5EF4-FFF2-40B4-BE49-F238E27FC236}">
                <a16:creationId xmlns:a16="http://schemas.microsoft.com/office/drawing/2014/main" id="{EA8E5EB6-F391-EB4D-84CC-46591D15BD2A}"/>
              </a:ext>
            </a:extLst>
          </p:cNvPr>
          <p:cNvSpPr/>
          <p:nvPr/>
        </p:nvSpPr>
        <p:spPr>
          <a:xfrm>
            <a:off x="1362892" y="5491588"/>
            <a:ext cx="6837318" cy="338554"/>
          </a:xfrm>
          <a:prstGeom prst="rect">
            <a:avLst/>
          </a:prstGeom>
        </p:spPr>
        <p:txBody>
          <a:bodyPr wrap="square">
            <a:spAutoFit/>
          </a:bodyPr>
          <a:lstStyle/>
          <a:p>
            <a:r>
              <a:rPr lang="fr-FR" altLang="zh-CN" sz="1600" dirty="0"/>
              <a:t>PSNR: 9.75dB MS-SSIM: 0.3690 Bit-rate: 0.018 </a:t>
            </a:r>
            <a:r>
              <a:rPr lang="fr-FR" altLang="zh-CN" sz="1600" dirty="0" err="1"/>
              <a:t>bpp</a:t>
            </a:r>
            <a:endParaRPr lang="zh-CN" altLang="en-US" sz="1600" dirty="0"/>
          </a:p>
        </p:txBody>
      </p:sp>
      <p:pic>
        <p:nvPicPr>
          <p:cNvPr id="7" name="图片 6">
            <a:extLst>
              <a:ext uri="{FF2B5EF4-FFF2-40B4-BE49-F238E27FC236}">
                <a16:creationId xmlns:a16="http://schemas.microsoft.com/office/drawing/2014/main" id="{4946F74C-3AED-D244-BB86-7B1B2517D9F0}"/>
              </a:ext>
            </a:extLst>
          </p:cNvPr>
          <p:cNvPicPr>
            <a:picLocks noChangeAspect="1"/>
          </p:cNvPicPr>
          <p:nvPr/>
        </p:nvPicPr>
        <p:blipFill rotWithShape="1">
          <a:blip r:embed="rId3">
            <a:extLst>
              <a:ext uri="{28A0092B-C50C-407E-A947-70E740481C1C}">
                <a14:useLocalDpi xmlns:a14="http://schemas.microsoft.com/office/drawing/2010/main" val="0"/>
              </a:ext>
            </a:extLst>
          </a:blip>
          <a:srcRect l="10959" t="36642" r="8395" b="38787"/>
          <a:stretch/>
        </p:blipFill>
        <p:spPr>
          <a:xfrm>
            <a:off x="1267097" y="1319347"/>
            <a:ext cx="7374437" cy="1685109"/>
          </a:xfrm>
          <a:prstGeom prst="rect">
            <a:avLst/>
          </a:prstGeom>
        </p:spPr>
      </p:pic>
      <p:sp>
        <p:nvSpPr>
          <p:cNvPr id="8" name="矩形 7">
            <a:extLst>
              <a:ext uri="{FF2B5EF4-FFF2-40B4-BE49-F238E27FC236}">
                <a16:creationId xmlns:a16="http://schemas.microsoft.com/office/drawing/2014/main" id="{78CEF5CF-3A8C-BC40-B8FC-0B6445AB1757}"/>
              </a:ext>
            </a:extLst>
          </p:cNvPr>
          <p:cNvSpPr/>
          <p:nvPr/>
        </p:nvSpPr>
        <p:spPr>
          <a:xfrm>
            <a:off x="1362892" y="2926439"/>
            <a:ext cx="6393180" cy="338554"/>
          </a:xfrm>
          <a:prstGeom prst="rect">
            <a:avLst/>
          </a:prstGeom>
        </p:spPr>
        <p:txBody>
          <a:bodyPr wrap="square">
            <a:spAutoFit/>
          </a:bodyPr>
          <a:lstStyle/>
          <a:p>
            <a:r>
              <a:rPr lang="fr-FR" altLang="zh-CN" sz="1600" dirty="0"/>
              <a:t>PSNR: 31.42dB MS-SSIM: 0.9803 Bit-rate: 0.498 </a:t>
            </a:r>
            <a:r>
              <a:rPr lang="fr-FR" altLang="zh-CN" sz="1600" dirty="0" err="1"/>
              <a:t>bpp</a:t>
            </a:r>
            <a:endParaRPr lang="zh-CN" altLang="en-US" sz="1600" dirty="0"/>
          </a:p>
        </p:txBody>
      </p:sp>
      <p:sp>
        <p:nvSpPr>
          <p:cNvPr id="9" name="文本框 8">
            <a:extLst>
              <a:ext uri="{FF2B5EF4-FFF2-40B4-BE49-F238E27FC236}">
                <a16:creationId xmlns:a16="http://schemas.microsoft.com/office/drawing/2014/main" id="{BC1EFB7C-B100-A744-9436-C745B67A7DFA}"/>
              </a:ext>
            </a:extLst>
          </p:cNvPr>
          <p:cNvSpPr txBox="1"/>
          <p:nvPr/>
        </p:nvSpPr>
        <p:spPr>
          <a:xfrm>
            <a:off x="1267097" y="3476526"/>
            <a:ext cx="4323806"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dirty="0"/>
              <a:t>set all latent variables to zero:</a:t>
            </a:r>
            <a:endParaRPr kumimoji="1" lang="zh-CN" altLang="en-US" dirty="0"/>
          </a:p>
        </p:txBody>
      </p:sp>
    </p:spTree>
    <p:extLst>
      <p:ext uri="{BB962C8B-B14F-4D97-AF65-F5344CB8AC3E}">
        <p14:creationId xmlns:p14="http://schemas.microsoft.com/office/powerpoint/2010/main" val="4128835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D28240-FCA3-7C46-84CD-585C14CA52FE}"/>
              </a:ext>
            </a:extLst>
          </p:cNvPr>
          <p:cNvSpPr>
            <a:spLocks noGrp="1"/>
          </p:cNvSpPr>
          <p:nvPr>
            <p:ph type="title"/>
          </p:nvPr>
        </p:nvSpPr>
        <p:spPr/>
        <p:txBody>
          <a:bodyPr/>
          <a:lstStyle/>
          <a:p>
            <a:r>
              <a:rPr kumimoji="1" lang="en-US" altLang="zh-CN" dirty="0"/>
              <a:t>Latent space Extraction</a:t>
            </a:r>
            <a:endParaRPr kumimoji="1" lang="zh-CN" altLang="en-US" dirty="0"/>
          </a:p>
        </p:txBody>
      </p:sp>
      <p:pic>
        <p:nvPicPr>
          <p:cNvPr id="4" name="图片 3">
            <a:extLst>
              <a:ext uri="{FF2B5EF4-FFF2-40B4-BE49-F238E27FC236}">
                <a16:creationId xmlns:a16="http://schemas.microsoft.com/office/drawing/2014/main" id="{F7F17760-1348-6544-AC15-4D3BD84723D6}"/>
              </a:ext>
            </a:extLst>
          </p:cNvPr>
          <p:cNvPicPr>
            <a:picLocks noChangeAspect="1"/>
          </p:cNvPicPr>
          <p:nvPr/>
        </p:nvPicPr>
        <p:blipFill rotWithShape="1">
          <a:blip r:embed="rId2">
            <a:extLst>
              <a:ext uri="{28A0092B-C50C-407E-A947-70E740481C1C}">
                <a14:useLocalDpi xmlns:a14="http://schemas.microsoft.com/office/drawing/2010/main" val="0"/>
              </a:ext>
            </a:extLst>
          </a:blip>
          <a:srcRect l="9108" t="36000" r="119" b="37524"/>
          <a:stretch/>
        </p:blipFill>
        <p:spPr>
          <a:xfrm>
            <a:off x="908050" y="1200044"/>
            <a:ext cx="8640899" cy="1888004"/>
          </a:xfrm>
          <a:prstGeom prst="rect">
            <a:avLst/>
          </a:prstGeom>
        </p:spPr>
      </p:pic>
      <p:sp>
        <p:nvSpPr>
          <p:cNvPr id="5" name="矩形 4">
            <a:extLst>
              <a:ext uri="{FF2B5EF4-FFF2-40B4-BE49-F238E27FC236}">
                <a16:creationId xmlns:a16="http://schemas.microsoft.com/office/drawing/2014/main" id="{F28067D0-E7BE-6840-9ABC-0F0A491A4F03}"/>
              </a:ext>
            </a:extLst>
          </p:cNvPr>
          <p:cNvSpPr/>
          <p:nvPr/>
        </p:nvSpPr>
        <p:spPr>
          <a:xfrm>
            <a:off x="1136470" y="873840"/>
            <a:ext cx="3344185" cy="400110"/>
          </a:xfrm>
          <a:prstGeom prst="rect">
            <a:avLst/>
          </a:prstGeom>
        </p:spPr>
        <p:txBody>
          <a:bodyPr wrap="none">
            <a:spAutoFit/>
          </a:bodyPr>
          <a:lstStyle/>
          <a:p>
            <a:pPr marL="342900" indent="-342900">
              <a:buFont typeface="Arial" panose="020B0604020202020204" pitchFamily="34" charset="0"/>
              <a:buChar char="•"/>
            </a:pPr>
            <a:r>
              <a:rPr lang="en-US" altLang="zh-CN" dirty="0"/>
              <a:t>set latent</a:t>
            </a:r>
            <a:r>
              <a:rPr lang="zh-CN" altLang="en-US" dirty="0"/>
              <a:t>[:,0:16,:]</a:t>
            </a:r>
            <a:r>
              <a:rPr lang="en-US" altLang="zh-CN" dirty="0"/>
              <a:t> to zero</a:t>
            </a:r>
            <a:endParaRPr lang="zh-CN" altLang="en-US" dirty="0"/>
          </a:p>
        </p:txBody>
      </p:sp>
      <p:sp>
        <p:nvSpPr>
          <p:cNvPr id="6" name="矩形 5">
            <a:extLst>
              <a:ext uri="{FF2B5EF4-FFF2-40B4-BE49-F238E27FC236}">
                <a16:creationId xmlns:a16="http://schemas.microsoft.com/office/drawing/2014/main" id="{26C1880F-DEBF-3E40-AA30-94BB388D858F}"/>
              </a:ext>
            </a:extLst>
          </p:cNvPr>
          <p:cNvSpPr/>
          <p:nvPr/>
        </p:nvSpPr>
        <p:spPr>
          <a:xfrm>
            <a:off x="1136470" y="2913150"/>
            <a:ext cx="5443946" cy="338554"/>
          </a:xfrm>
          <a:prstGeom prst="rect">
            <a:avLst/>
          </a:prstGeom>
        </p:spPr>
        <p:txBody>
          <a:bodyPr wrap="square">
            <a:spAutoFit/>
          </a:bodyPr>
          <a:lstStyle/>
          <a:p>
            <a:r>
              <a:rPr lang="fr-FR" altLang="zh-CN" sz="1600" dirty="0"/>
              <a:t>PSNR: 11.02dB MS-SSIM: 0.7024 Bit-rate: 0.342 </a:t>
            </a:r>
            <a:r>
              <a:rPr lang="fr-FR" altLang="zh-CN" sz="1600" dirty="0" err="1"/>
              <a:t>bpp</a:t>
            </a:r>
            <a:endParaRPr lang="zh-CN" altLang="en-US" sz="1600" dirty="0"/>
          </a:p>
        </p:txBody>
      </p:sp>
      <p:pic>
        <p:nvPicPr>
          <p:cNvPr id="10" name="图片 9">
            <a:extLst>
              <a:ext uri="{FF2B5EF4-FFF2-40B4-BE49-F238E27FC236}">
                <a16:creationId xmlns:a16="http://schemas.microsoft.com/office/drawing/2014/main" id="{DC56C263-CDDF-A54D-BE94-31BF9B6AA306}"/>
              </a:ext>
            </a:extLst>
          </p:cNvPr>
          <p:cNvPicPr>
            <a:picLocks noChangeAspect="1"/>
          </p:cNvPicPr>
          <p:nvPr/>
        </p:nvPicPr>
        <p:blipFill rotWithShape="1">
          <a:blip r:embed="rId3">
            <a:extLst>
              <a:ext uri="{28A0092B-C50C-407E-A947-70E740481C1C}">
                <a14:useLocalDpi xmlns:a14="http://schemas.microsoft.com/office/drawing/2010/main" val="0"/>
              </a:ext>
            </a:extLst>
          </a:blip>
          <a:srcRect l="11404" t="37523" r="8262" b="39048"/>
          <a:stretch/>
        </p:blipFill>
        <p:spPr>
          <a:xfrm>
            <a:off x="1088481" y="3769953"/>
            <a:ext cx="7811587" cy="1708641"/>
          </a:xfrm>
          <a:prstGeom prst="rect">
            <a:avLst/>
          </a:prstGeom>
        </p:spPr>
      </p:pic>
      <p:sp>
        <p:nvSpPr>
          <p:cNvPr id="11" name="矩形 10">
            <a:extLst>
              <a:ext uri="{FF2B5EF4-FFF2-40B4-BE49-F238E27FC236}">
                <a16:creationId xmlns:a16="http://schemas.microsoft.com/office/drawing/2014/main" id="{DFAFCF02-981E-934B-808D-B51C2E122886}"/>
              </a:ext>
            </a:extLst>
          </p:cNvPr>
          <p:cNvSpPr/>
          <p:nvPr/>
        </p:nvSpPr>
        <p:spPr>
          <a:xfrm>
            <a:off x="1136470" y="5437826"/>
            <a:ext cx="5548449" cy="338554"/>
          </a:xfrm>
          <a:prstGeom prst="rect">
            <a:avLst/>
          </a:prstGeom>
        </p:spPr>
        <p:txBody>
          <a:bodyPr wrap="square">
            <a:spAutoFit/>
          </a:bodyPr>
          <a:lstStyle/>
          <a:p>
            <a:r>
              <a:rPr lang="fr-FR" altLang="zh-CN" sz="1600" dirty="0"/>
              <a:t>PSNR: 12.83dB MS-SSIM: 0.7145 Bit-rate: 0.366 </a:t>
            </a:r>
            <a:r>
              <a:rPr lang="fr-FR" altLang="zh-CN" sz="1600" dirty="0" err="1"/>
              <a:t>bpp</a:t>
            </a:r>
            <a:endParaRPr lang="zh-CN" altLang="en-US" sz="1600" dirty="0"/>
          </a:p>
        </p:txBody>
      </p:sp>
      <p:sp>
        <p:nvSpPr>
          <p:cNvPr id="12" name="矩形 11">
            <a:extLst>
              <a:ext uri="{FF2B5EF4-FFF2-40B4-BE49-F238E27FC236}">
                <a16:creationId xmlns:a16="http://schemas.microsoft.com/office/drawing/2014/main" id="{B1E2AB39-F3B7-1E4D-9F86-53E9110B52BF}"/>
              </a:ext>
            </a:extLst>
          </p:cNvPr>
          <p:cNvSpPr/>
          <p:nvPr/>
        </p:nvSpPr>
        <p:spPr>
          <a:xfrm>
            <a:off x="1088481" y="3369843"/>
            <a:ext cx="3344185" cy="400110"/>
          </a:xfrm>
          <a:prstGeom prst="rect">
            <a:avLst/>
          </a:prstGeom>
        </p:spPr>
        <p:txBody>
          <a:bodyPr wrap="none">
            <a:spAutoFit/>
          </a:bodyPr>
          <a:lstStyle/>
          <a:p>
            <a:pPr marL="342900" indent="-342900">
              <a:buFont typeface="Arial" panose="020B0604020202020204" pitchFamily="34" charset="0"/>
              <a:buChar char="•"/>
            </a:pPr>
            <a:r>
              <a:rPr lang="en-US" altLang="zh-CN" dirty="0"/>
              <a:t>set latent</a:t>
            </a:r>
            <a:r>
              <a:rPr lang="zh-CN" altLang="en-US" dirty="0"/>
              <a:t>[:,</a:t>
            </a:r>
            <a:r>
              <a:rPr lang="en-US" altLang="zh-CN" dirty="0"/>
              <a:t>:</a:t>
            </a:r>
            <a:r>
              <a:rPr lang="zh-CN" altLang="en-US" dirty="0"/>
              <a:t>,</a:t>
            </a:r>
            <a:r>
              <a:rPr lang="en-US" altLang="zh-CN" dirty="0"/>
              <a:t>0:24</a:t>
            </a:r>
            <a:r>
              <a:rPr lang="zh-CN" altLang="en-US" dirty="0"/>
              <a:t>]</a:t>
            </a:r>
            <a:r>
              <a:rPr lang="en-US" altLang="zh-CN" dirty="0"/>
              <a:t> to zero</a:t>
            </a:r>
            <a:endParaRPr lang="zh-CN" altLang="en-US" dirty="0"/>
          </a:p>
        </p:txBody>
      </p:sp>
    </p:spTree>
    <p:extLst>
      <p:ext uri="{BB962C8B-B14F-4D97-AF65-F5344CB8AC3E}">
        <p14:creationId xmlns:p14="http://schemas.microsoft.com/office/powerpoint/2010/main" val="523870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1AFFB-293B-4840-A498-A61BEBF328CF}"/>
              </a:ext>
            </a:extLst>
          </p:cNvPr>
          <p:cNvSpPr>
            <a:spLocks noGrp="1"/>
          </p:cNvSpPr>
          <p:nvPr>
            <p:ph type="title"/>
          </p:nvPr>
        </p:nvSpPr>
        <p:spPr/>
        <p:txBody>
          <a:bodyPr/>
          <a:lstStyle/>
          <a:p>
            <a:r>
              <a:rPr kumimoji="1" lang="en-US" altLang="zh-CN" dirty="0"/>
              <a:t>Latent space Extraction</a:t>
            </a:r>
            <a:endParaRPr kumimoji="1" lang="zh-CN" altLang="en-US" dirty="0"/>
          </a:p>
        </p:txBody>
      </p:sp>
      <p:pic>
        <p:nvPicPr>
          <p:cNvPr id="4" name="图片 3">
            <a:extLst>
              <a:ext uri="{FF2B5EF4-FFF2-40B4-BE49-F238E27FC236}">
                <a16:creationId xmlns:a16="http://schemas.microsoft.com/office/drawing/2014/main" id="{AA2BD80C-617F-6643-9A72-31E0DE4DE45C}"/>
              </a:ext>
            </a:extLst>
          </p:cNvPr>
          <p:cNvPicPr>
            <a:picLocks noChangeAspect="1"/>
          </p:cNvPicPr>
          <p:nvPr/>
        </p:nvPicPr>
        <p:blipFill rotWithShape="1">
          <a:blip r:embed="rId2">
            <a:extLst>
              <a:ext uri="{28A0092B-C50C-407E-A947-70E740481C1C}">
                <a14:useLocalDpi xmlns:a14="http://schemas.microsoft.com/office/drawing/2010/main" val="0"/>
              </a:ext>
            </a:extLst>
          </a:blip>
          <a:srcRect l="10625" t="36000" r="8595" b="39047"/>
          <a:stretch/>
        </p:blipFill>
        <p:spPr>
          <a:xfrm>
            <a:off x="1158337" y="1261052"/>
            <a:ext cx="7922163" cy="1835331"/>
          </a:xfrm>
          <a:prstGeom prst="rect">
            <a:avLst/>
          </a:prstGeom>
        </p:spPr>
      </p:pic>
      <p:sp>
        <p:nvSpPr>
          <p:cNvPr id="5" name="矩形 4">
            <a:extLst>
              <a:ext uri="{FF2B5EF4-FFF2-40B4-BE49-F238E27FC236}">
                <a16:creationId xmlns:a16="http://schemas.microsoft.com/office/drawing/2014/main" id="{9347B93B-799A-D341-A6C8-CCF57BBA6075}"/>
              </a:ext>
            </a:extLst>
          </p:cNvPr>
          <p:cNvSpPr/>
          <p:nvPr/>
        </p:nvSpPr>
        <p:spPr>
          <a:xfrm>
            <a:off x="1259749" y="1001728"/>
            <a:ext cx="3344185" cy="400110"/>
          </a:xfrm>
          <a:prstGeom prst="rect">
            <a:avLst/>
          </a:prstGeom>
        </p:spPr>
        <p:txBody>
          <a:bodyPr wrap="none">
            <a:spAutoFit/>
          </a:bodyPr>
          <a:lstStyle/>
          <a:p>
            <a:pPr marL="342900" indent="-342900">
              <a:buFont typeface="Arial" panose="020B0604020202020204" pitchFamily="34" charset="0"/>
              <a:buChar char="•"/>
            </a:pPr>
            <a:r>
              <a:rPr lang="en-US" altLang="zh-CN" dirty="0"/>
              <a:t>set latent</a:t>
            </a:r>
            <a:r>
              <a:rPr lang="zh-CN" altLang="en-US" dirty="0"/>
              <a:t>[</a:t>
            </a:r>
            <a:r>
              <a:rPr lang="en-US" altLang="zh-CN" dirty="0"/>
              <a:t>0:96</a:t>
            </a:r>
            <a:r>
              <a:rPr lang="zh-CN" altLang="en-US" dirty="0"/>
              <a:t>,</a:t>
            </a:r>
            <a:r>
              <a:rPr lang="en-US" altLang="zh-CN" dirty="0"/>
              <a:t>:</a:t>
            </a:r>
            <a:r>
              <a:rPr lang="zh-CN" altLang="en-US" dirty="0"/>
              <a:t>,:]</a:t>
            </a:r>
            <a:r>
              <a:rPr lang="en-US" altLang="zh-CN" dirty="0"/>
              <a:t> to zero</a:t>
            </a:r>
            <a:endParaRPr lang="zh-CN" altLang="en-US" dirty="0"/>
          </a:p>
        </p:txBody>
      </p:sp>
      <p:sp>
        <p:nvSpPr>
          <p:cNvPr id="6" name="矩形 5">
            <a:extLst>
              <a:ext uri="{FF2B5EF4-FFF2-40B4-BE49-F238E27FC236}">
                <a16:creationId xmlns:a16="http://schemas.microsoft.com/office/drawing/2014/main" id="{6F591C6A-7EBE-2E42-893E-F4D3991C13F7}"/>
              </a:ext>
            </a:extLst>
          </p:cNvPr>
          <p:cNvSpPr/>
          <p:nvPr/>
        </p:nvSpPr>
        <p:spPr>
          <a:xfrm>
            <a:off x="1259749" y="3090446"/>
            <a:ext cx="6486525" cy="338554"/>
          </a:xfrm>
          <a:prstGeom prst="rect">
            <a:avLst/>
          </a:prstGeom>
        </p:spPr>
        <p:txBody>
          <a:bodyPr wrap="square">
            <a:spAutoFit/>
          </a:bodyPr>
          <a:lstStyle/>
          <a:p>
            <a:r>
              <a:rPr lang="fr-FR" altLang="zh-CN" sz="1600" dirty="0"/>
              <a:t>PSNR: 15.89dB MS-SSIM: 0.7301 Bit-rate: 0.414 </a:t>
            </a:r>
            <a:r>
              <a:rPr lang="fr-FR" altLang="zh-CN" sz="1600" dirty="0" err="1"/>
              <a:t>bpp</a:t>
            </a:r>
            <a:endParaRPr lang="zh-CN" altLang="en-US" sz="1600" dirty="0"/>
          </a:p>
        </p:txBody>
      </p:sp>
      <p:pic>
        <p:nvPicPr>
          <p:cNvPr id="8" name="图片 7">
            <a:extLst>
              <a:ext uri="{FF2B5EF4-FFF2-40B4-BE49-F238E27FC236}">
                <a16:creationId xmlns:a16="http://schemas.microsoft.com/office/drawing/2014/main" id="{BF1DA953-05C0-BA40-90CE-113648504AE1}"/>
              </a:ext>
            </a:extLst>
          </p:cNvPr>
          <p:cNvPicPr>
            <a:picLocks noChangeAspect="1"/>
          </p:cNvPicPr>
          <p:nvPr/>
        </p:nvPicPr>
        <p:blipFill rotWithShape="1">
          <a:blip r:embed="rId3">
            <a:extLst>
              <a:ext uri="{28A0092B-C50C-407E-A947-70E740481C1C}">
                <a14:useLocalDpi xmlns:a14="http://schemas.microsoft.com/office/drawing/2010/main" val="0"/>
              </a:ext>
            </a:extLst>
          </a:blip>
          <a:srcRect t="37333" b="38095"/>
          <a:stretch/>
        </p:blipFill>
        <p:spPr>
          <a:xfrm>
            <a:off x="14696" y="3871690"/>
            <a:ext cx="9959158" cy="1835331"/>
          </a:xfrm>
          <a:prstGeom prst="rect">
            <a:avLst/>
          </a:prstGeom>
        </p:spPr>
      </p:pic>
      <p:sp>
        <p:nvSpPr>
          <p:cNvPr id="9" name="矩形 8">
            <a:extLst>
              <a:ext uri="{FF2B5EF4-FFF2-40B4-BE49-F238E27FC236}">
                <a16:creationId xmlns:a16="http://schemas.microsoft.com/office/drawing/2014/main" id="{B3750C33-DB9C-0C4C-A6AD-700C4C215350}"/>
              </a:ext>
            </a:extLst>
          </p:cNvPr>
          <p:cNvSpPr/>
          <p:nvPr/>
        </p:nvSpPr>
        <p:spPr>
          <a:xfrm>
            <a:off x="1259748" y="3471580"/>
            <a:ext cx="3629520" cy="400110"/>
          </a:xfrm>
          <a:prstGeom prst="rect">
            <a:avLst/>
          </a:prstGeom>
        </p:spPr>
        <p:txBody>
          <a:bodyPr wrap="none">
            <a:spAutoFit/>
          </a:bodyPr>
          <a:lstStyle/>
          <a:p>
            <a:pPr marL="342900" indent="-342900">
              <a:buFont typeface="Arial" panose="020B0604020202020204" pitchFamily="34" charset="0"/>
              <a:buChar char="•"/>
            </a:pPr>
            <a:r>
              <a:rPr lang="en-US" altLang="zh-CN" dirty="0"/>
              <a:t>set latent</a:t>
            </a:r>
            <a:r>
              <a:rPr lang="zh-CN" altLang="en-US" dirty="0"/>
              <a:t>[</a:t>
            </a:r>
            <a:r>
              <a:rPr lang="en-US" altLang="zh-CN" dirty="0"/>
              <a:t>96:192</a:t>
            </a:r>
            <a:r>
              <a:rPr lang="zh-CN" altLang="en-US" dirty="0"/>
              <a:t>,</a:t>
            </a:r>
            <a:r>
              <a:rPr lang="en-US" altLang="zh-CN" dirty="0"/>
              <a:t>:</a:t>
            </a:r>
            <a:r>
              <a:rPr lang="zh-CN" altLang="en-US" dirty="0"/>
              <a:t>,:]</a:t>
            </a:r>
            <a:r>
              <a:rPr lang="en-US" altLang="zh-CN" dirty="0"/>
              <a:t> to zero</a:t>
            </a:r>
            <a:endParaRPr lang="zh-CN" altLang="en-US" dirty="0"/>
          </a:p>
        </p:txBody>
      </p:sp>
      <p:sp>
        <p:nvSpPr>
          <p:cNvPr id="10" name="矩形 9">
            <a:extLst>
              <a:ext uri="{FF2B5EF4-FFF2-40B4-BE49-F238E27FC236}">
                <a16:creationId xmlns:a16="http://schemas.microsoft.com/office/drawing/2014/main" id="{F4C04BA9-F355-E24F-8C62-302AFDFFF5E9}"/>
              </a:ext>
            </a:extLst>
          </p:cNvPr>
          <p:cNvSpPr/>
          <p:nvPr/>
        </p:nvSpPr>
        <p:spPr>
          <a:xfrm>
            <a:off x="1158337" y="5258394"/>
            <a:ext cx="6054634" cy="1261884"/>
          </a:xfrm>
          <a:prstGeom prst="rect">
            <a:avLst/>
          </a:prstGeom>
        </p:spPr>
        <p:txBody>
          <a:bodyPr wrap="square">
            <a:spAutoFit/>
          </a:bodyPr>
          <a:lstStyle/>
          <a:p>
            <a:br>
              <a:rPr lang="fr-FR" altLang="zh-CN" dirty="0">
                <a:latin typeface="var(--jp-code-font-family)"/>
              </a:rPr>
            </a:br>
            <a:r>
              <a:rPr lang="fr-FR" altLang="zh-CN" sz="1600" dirty="0">
                <a:latin typeface="+mn-ea"/>
                <a:ea typeface="+mn-ea"/>
              </a:rPr>
              <a:t>PSNR: 10.99dB MS-SSIM: 0.6327 Bit-rate: 0.419 </a:t>
            </a:r>
            <a:r>
              <a:rPr lang="fr-FR" altLang="zh-CN" sz="1600" dirty="0" err="1">
                <a:latin typeface="+mn-ea"/>
                <a:ea typeface="+mn-ea"/>
              </a:rPr>
              <a:t>bpp</a:t>
            </a:r>
            <a:r>
              <a:rPr lang="fr-FR" altLang="zh-CN" sz="1600" dirty="0">
                <a:latin typeface="+mn-ea"/>
                <a:ea typeface="+mn-ea"/>
              </a:rPr>
              <a:t> </a:t>
            </a:r>
          </a:p>
          <a:p>
            <a:br>
              <a:rPr lang="fr-FR" altLang="zh-CN" dirty="0">
                <a:solidFill>
                  <a:srgbClr val="000000"/>
                </a:solidFill>
                <a:latin typeface="-apple-system"/>
              </a:rPr>
            </a:br>
            <a:endParaRPr lang="fr-FR" altLang="zh-CN" dirty="0">
              <a:solidFill>
                <a:srgbClr val="000000"/>
              </a:solidFill>
              <a:latin typeface="-apple-system"/>
            </a:endParaRPr>
          </a:p>
        </p:txBody>
      </p:sp>
    </p:spTree>
    <p:extLst>
      <p:ext uri="{BB962C8B-B14F-4D97-AF65-F5344CB8AC3E}">
        <p14:creationId xmlns:p14="http://schemas.microsoft.com/office/powerpoint/2010/main" val="65244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79904-A3D7-6449-81F2-EBDCA3621E9F}"/>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A33C765A-2A59-0E47-A3A4-E964B18CD4FE}"/>
              </a:ext>
            </a:extLst>
          </p:cNvPr>
          <p:cNvPicPr>
            <a:picLocks noChangeAspect="1"/>
          </p:cNvPicPr>
          <p:nvPr/>
        </p:nvPicPr>
        <p:blipFill rotWithShape="1">
          <a:blip r:embed="rId2">
            <a:extLst>
              <a:ext uri="{28A0092B-C50C-407E-A947-70E740481C1C}">
                <a14:useLocalDpi xmlns:a14="http://schemas.microsoft.com/office/drawing/2010/main" val="0"/>
              </a:ext>
            </a:extLst>
          </a:blip>
          <a:srcRect l="10699" t="36396" r="7545" b="38198"/>
          <a:stretch/>
        </p:blipFill>
        <p:spPr>
          <a:xfrm>
            <a:off x="1256355" y="1332754"/>
            <a:ext cx="7864673" cy="1832924"/>
          </a:xfrm>
          <a:prstGeom prst="rect">
            <a:avLst/>
          </a:prstGeom>
        </p:spPr>
      </p:pic>
      <p:sp>
        <p:nvSpPr>
          <p:cNvPr id="5" name="矩形 4">
            <a:extLst>
              <a:ext uri="{FF2B5EF4-FFF2-40B4-BE49-F238E27FC236}">
                <a16:creationId xmlns:a16="http://schemas.microsoft.com/office/drawing/2014/main" id="{BC14C04A-D9AD-C647-AD51-66ED28E7A520}"/>
              </a:ext>
            </a:extLst>
          </p:cNvPr>
          <p:cNvSpPr/>
          <p:nvPr/>
        </p:nvSpPr>
        <p:spPr>
          <a:xfrm>
            <a:off x="1495168" y="3075057"/>
            <a:ext cx="5934332" cy="338554"/>
          </a:xfrm>
          <a:prstGeom prst="rect">
            <a:avLst/>
          </a:prstGeom>
        </p:spPr>
        <p:txBody>
          <a:bodyPr wrap="square">
            <a:spAutoFit/>
          </a:bodyPr>
          <a:lstStyle/>
          <a:p>
            <a:r>
              <a:rPr lang="fr-FR" altLang="zh-CN" sz="1600" dirty="0"/>
              <a:t>PSNR: 23.17dB MS-SSIM: 0.8827 Bit-rate: 0.449 </a:t>
            </a:r>
            <a:r>
              <a:rPr lang="fr-FR" altLang="zh-CN" sz="1600" dirty="0" err="1"/>
              <a:t>bpp</a:t>
            </a:r>
            <a:endParaRPr lang="zh-CN" altLang="en-US" sz="1600" dirty="0"/>
          </a:p>
        </p:txBody>
      </p:sp>
      <p:sp>
        <p:nvSpPr>
          <p:cNvPr id="6" name="矩形 5">
            <a:extLst>
              <a:ext uri="{FF2B5EF4-FFF2-40B4-BE49-F238E27FC236}">
                <a16:creationId xmlns:a16="http://schemas.microsoft.com/office/drawing/2014/main" id="{A7A40723-F1FD-A645-ACE1-F5128D039E47}"/>
              </a:ext>
            </a:extLst>
          </p:cNvPr>
          <p:cNvSpPr/>
          <p:nvPr/>
        </p:nvSpPr>
        <p:spPr>
          <a:xfrm>
            <a:off x="1259749" y="1001728"/>
            <a:ext cx="3629520" cy="400110"/>
          </a:xfrm>
          <a:prstGeom prst="rect">
            <a:avLst/>
          </a:prstGeom>
        </p:spPr>
        <p:txBody>
          <a:bodyPr wrap="none">
            <a:spAutoFit/>
          </a:bodyPr>
          <a:lstStyle/>
          <a:p>
            <a:pPr marL="342900" indent="-342900">
              <a:buFont typeface="Arial" panose="020B0604020202020204" pitchFamily="34" charset="0"/>
              <a:buChar char="•"/>
            </a:pPr>
            <a:r>
              <a:rPr lang="en-US" altLang="zh-CN" dirty="0"/>
              <a:t>set latent</a:t>
            </a:r>
            <a:r>
              <a:rPr lang="zh-CN" altLang="en-US" dirty="0"/>
              <a:t>[</a:t>
            </a:r>
            <a:r>
              <a:rPr lang="en-US" altLang="zh-CN" dirty="0"/>
              <a:t>64:128</a:t>
            </a:r>
            <a:r>
              <a:rPr lang="zh-CN" altLang="en-US" dirty="0"/>
              <a:t>,</a:t>
            </a:r>
            <a:r>
              <a:rPr lang="en-US" altLang="zh-CN" dirty="0"/>
              <a:t>:</a:t>
            </a:r>
            <a:r>
              <a:rPr lang="zh-CN" altLang="en-US" dirty="0"/>
              <a:t>,:]</a:t>
            </a:r>
            <a:r>
              <a:rPr lang="en-US" altLang="zh-CN" dirty="0"/>
              <a:t> to zero</a:t>
            </a:r>
            <a:endParaRPr lang="zh-CN" altLang="en-US" dirty="0"/>
          </a:p>
        </p:txBody>
      </p:sp>
      <p:pic>
        <p:nvPicPr>
          <p:cNvPr id="8" name="图片 7">
            <a:extLst>
              <a:ext uri="{FF2B5EF4-FFF2-40B4-BE49-F238E27FC236}">
                <a16:creationId xmlns:a16="http://schemas.microsoft.com/office/drawing/2014/main" id="{6FB521CD-D917-414E-88D9-1A08B77F442A}"/>
              </a:ext>
            </a:extLst>
          </p:cNvPr>
          <p:cNvPicPr>
            <a:picLocks noChangeAspect="1"/>
          </p:cNvPicPr>
          <p:nvPr/>
        </p:nvPicPr>
        <p:blipFill rotWithShape="1">
          <a:blip r:embed="rId3">
            <a:extLst>
              <a:ext uri="{28A0092B-C50C-407E-A947-70E740481C1C}">
                <a14:useLocalDpi xmlns:a14="http://schemas.microsoft.com/office/drawing/2010/main" val="0"/>
              </a:ext>
            </a:extLst>
          </a:blip>
          <a:srcRect t="38558" b="38739"/>
          <a:stretch/>
        </p:blipFill>
        <p:spPr>
          <a:xfrm>
            <a:off x="208004" y="3881716"/>
            <a:ext cx="9661325" cy="1645036"/>
          </a:xfrm>
          <a:prstGeom prst="rect">
            <a:avLst/>
          </a:prstGeom>
        </p:spPr>
      </p:pic>
      <p:sp>
        <p:nvSpPr>
          <p:cNvPr id="9" name="矩形 8">
            <a:extLst>
              <a:ext uri="{FF2B5EF4-FFF2-40B4-BE49-F238E27FC236}">
                <a16:creationId xmlns:a16="http://schemas.microsoft.com/office/drawing/2014/main" id="{A93EACC2-A073-C14B-8571-F75BF9CB12A3}"/>
              </a:ext>
            </a:extLst>
          </p:cNvPr>
          <p:cNvSpPr/>
          <p:nvPr/>
        </p:nvSpPr>
        <p:spPr>
          <a:xfrm>
            <a:off x="1256356" y="3481605"/>
            <a:ext cx="4145687" cy="400110"/>
          </a:xfrm>
          <a:prstGeom prst="rect">
            <a:avLst/>
          </a:prstGeom>
        </p:spPr>
        <p:txBody>
          <a:bodyPr wrap="none">
            <a:spAutoFit/>
          </a:bodyPr>
          <a:lstStyle/>
          <a:p>
            <a:pPr marL="342900" indent="-342900">
              <a:buFont typeface="Arial" panose="020B0604020202020204" pitchFamily="34" charset="0"/>
              <a:buChar char="•"/>
            </a:pPr>
            <a:r>
              <a:rPr lang="en-US" altLang="zh-CN" dirty="0"/>
              <a:t>multiply latent by a factor of 100</a:t>
            </a:r>
            <a:endParaRPr lang="zh-CN" altLang="en-US" dirty="0"/>
          </a:p>
        </p:txBody>
      </p:sp>
      <p:sp>
        <p:nvSpPr>
          <p:cNvPr id="11" name="文本框 10">
            <a:extLst>
              <a:ext uri="{FF2B5EF4-FFF2-40B4-BE49-F238E27FC236}">
                <a16:creationId xmlns:a16="http://schemas.microsoft.com/office/drawing/2014/main" id="{C1E4AE6F-4D5D-D342-87E2-1E29552BBA9C}"/>
              </a:ext>
            </a:extLst>
          </p:cNvPr>
          <p:cNvSpPr txBox="1"/>
          <p:nvPr/>
        </p:nvSpPr>
        <p:spPr>
          <a:xfrm>
            <a:off x="1495168" y="5318639"/>
            <a:ext cx="6005384" cy="584775"/>
          </a:xfrm>
          <a:prstGeom prst="rect">
            <a:avLst/>
          </a:prstGeom>
          <a:noFill/>
        </p:spPr>
        <p:txBody>
          <a:bodyPr wrap="square" rtlCol="0">
            <a:spAutoFit/>
          </a:bodyPr>
          <a:lstStyle/>
          <a:p>
            <a:br>
              <a:rPr lang="fr-FR" altLang="zh-CN" sz="1600" dirty="0"/>
            </a:br>
            <a:r>
              <a:rPr lang="fr-FR" altLang="zh-CN" sz="1600" dirty="0"/>
              <a:t>PSNR: 6.61dB MS-SSIM: 0.2760 Bit-rate: 5.231 </a:t>
            </a:r>
            <a:r>
              <a:rPr lang="fr-FR" altLang="zh-CN" sz="1600" dirty="0" err="1"/>
              <a:t>bpp</a:t>
            </a:r>
            <a:endParaRPr kumimoji="1" lang="zh-CN" altLang="en-US" sz="1600" dirty="0"/>
          </a:p>
        </p:txBody>
      </p:sp>
    </p:spTree>
    <p:extLst>
      <p:ext uri="{BB962C8B-B14F-4D97-AF65-F5344CB8AC3E}">
        <p14:creationId xmlns:p14="http://schemas.microsoft.com/office/powerpoint/2010/main" val="3717488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4B45C-F6ED-4641-868F-693A84BA2BC3}"/>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文本框 2">
            <a:extLst>
              <a:ext uri="{FF2B5EF4-FFF2-40B4-BE49-F238E27FC236}">
                <a16:creationId xmlns:a16="http://schemas.microsoft.com/office/drawing/2014/main" id="{A861EB92-D558-084D-8350-CA9FE5B29198}"/>
              </a:ext>
            </a:extLst>
          </p:cNvPr>
          <p:cNvSpPr txBox="1"/>
          <p:nvPr/>
        </p:nvSpPr>
        <p:spPr>
          <a:xfrm>
            <a:off x="1425517" y="1228397"/>
            <a:ext cx="7474122" cy="4401205"/>
          </a:xfrm>
          <a:prstGeom prst="rect">
            <a:avLst/>
          </a:prstGeom>
          <a:noFill/>
        </p:spPr>
        <p:txBody>
          <a:bodyPr wrap="square" rtlCol="0">
            <a:spAutoFit/>
          </a:bodyPr>
          <a:lstStyle/>
          <a:p>
            <a:r>
              <a:rPr kumimoji="1" lang="en-US" altLang="zh-CN" dirty="0"/>
              <a:t>In this project, we studied the state-of-art learning-based image compression technique, and analyzed their performance by conducting experiment and plotting rate-distortion plots. In addition, we also extract a latent space vector from one specific learning-based algorithm and change it to see the resulting image. Unlike image generation that based on generative models, where each vector can represent a certain feature, in image compression the algorithm however takes the input image as a whole and compress it. Modifications on the latent space result in output images that differ hugely from the original implementation, regardless of visual perception or objective assessment metric. Future work can be conducted by using different transformations or algorithms to explore meaningful changes in the latent space.</a:t>
            </a:r>
            <a:endParaRPr kumimoji="1" lang="zh-CN" altLang="en-US" dirty="0"/>
          </a:p>
        </p:txBody>
      </p:sp>
    </p:spTree>
    <p:extLst>
      <p:ext uri="{BB962C8B-B14F-4D97-AF65-F5344CB8AC3E}">
        <p14:creationId xmlns:p14="http://schemas.microsoft.com/office/powerpoint/2010/main" val="2733248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1AD92-4E0A-904F-B07C-E62E8868D83D}"/>
              </a:ext>
            </a:extLst>
          </p:cNvPr>
          <p:cNvSpPr>
            <a:spLocks noGrp="1"/>
          </p:cNvSpPr>
          <p:nvPr>
            <p:ph type="title"/>
          </p:nvPr>
        </p:nvSpPr>
        <p:spPr/>
        <p:txBody>
          <a:bodyPr/>
          <a:lstStyle/>
          <a:p>
            <a:r>
              <a:rPr kumimoji="1" lang="en-US" altLang="zh-CN" dirty="0"/>
              <a:t>Tasks</a:t>
            </a:r>
            <a:endParaRPr kumimoji="1" lang="zh-CN" altLang="en-US" dirty="0"/>
          </a:p>
        </p:txBody>
      </p:sp>
      <p:sp>
        <p:nvSpPr>
          <p:cNvPr id="3" name="文本框 2">
            <a:extLst>
              <a:ext uri="{FF2B5EF4-FFF2-40B4-BE49-F238E27FC236}">
                <a16:creationId xmlns:a16="http://schemas.microsoft.com/office/drawing/2014/main" id="{5775B4B4-1C26-1447-B7E0-DB34CC0EAC12}"/>
              </a:ext>
            </a:extLst>
          </p:cNvPr>
          <p:cNvSpPr txBox="1"/>
          <p:nvPr/>
        </p:nvSpPr>
        <p:spPr>
          <a:xfrm>
            <a:off x="565966" y="1074509"/>
            <a:ext cx="8856617" cy="4708981"/>
          </a:xfrm>
          <a:prstGeom prst="rect">
            <a:avLst/>
          </a:prstGeom>
          <a:noFill/>
        </p:spPr>
        <p:txBody>
          <a:bodyPr wrap="square" rtlCol="0">
            <a:spAutoFit/>
          </a:bodyPr>
          <a:lstStyle/>
          <a:p>
            <a:pPr marL="342900" lvl="0" indent="-342900">
              <a:buFont typeface="Arial" panose="020B0604020202020204" pitchFamily="34" charset="0"/>
              <a:buChar char="•"/>
            </a:pPr>
            <a:r>
              <a:rPr lang="en-US" altLang="zh-CN" dirty="0"/>
              <a:t>Study the state of the art in deep-learning based image compression.</a:t>
            </a:r>
            <a:endParaRPr lang="zh-CN" altLang="zh-CN" dirty="0"/>
          </a:p>
          <a:p>
            <a:pPr marL="342900" lvl="0" indent="-342900">
              <a:buFont typeface="Arial" panose="020B0604020202020204" pitchFamily="34" charset="0"/>
              <a:buChar char="•"/>
            </a:pPr>
            <a:r>
              <a:rPr lang="en-US" altLang="zh-CN" dirty="0"/>
              <a:t>Get familiarized with the tools used for deep learning (</a:t>
            </a:r>
            <a:r>
              <a:rPr lang="en-US" altLang="zh-CN" dirty="0" err="1"/>
              <a:t>PyTorch</a:t>
            </a:r>
            <a:r>
              <a:rPr lang="en-US" altLang="zh-CN" dirty="0"/>
              <a:t>, Tensorflow, Google </a:t>
            </a:r>
            <a:r>
              <a:rPr lang="en-US" altLang="zh-CN" dirty="0" err="1"/>
              <a:t>Colab</a:t>
            </a:r>
            <a:r>
              <a:rPr lang="en-US" altLang="zh-CN" dirty="0"/>
              <a:t>)</a:t>
            </a:r>
            <a:endParaRPr lang="zh-CN" altLang="zh-CN" dirty="0"/>
          </a:p>
          <a:p>
            <a:pPr marL="342900" lvl="0" indent="-342900">
              <a:buFont typeface="Arial" panose="020B0604020202020204" pitchFamily="34" charset="0"/>
              <a:buChar char="•"/>
            </a:pPr>
            <a:r>
              <a:rPr lang="en-US" altLang="zh-CN" dirty="0"/>
              <a:t>Select most promising end-to-end implementations of deep-learning based image compression algorithms.</a:t>
            </a:r>
            <a:endParaRPr lang="zh-CN" altLang="zh-CN" dirty="0"/>
          </a:p>
          <a:p>
            <a:pPr marL="342900" lvl="0" indent="-342900">
              <a:buFont typeface="Arial" panose="020B0604020202020204" pitchFamily="34" charset="0"/>
              <a:buChar char="•"/>
            </a:pPr>
            <a:r>
              <a:rPr lang="en-US" altLang="zh-CN" dirty="0"/>
              <a:t>Analyze the performance of the selected end-to-end deep-learning based image compression algorithms (rate-distortion plots).</a:t>
            </a:r>
            <a:endParaRPr lang="zh-CN" altLang="zh-CN" dirty="0"/>
          </a:p>
          <a:p>
            <a:pPr marL="342900" lvl="0" indent="-342900">
              <a:buFont typeface="Arial" panose="020B0604020202020204" pitchFamily="34" charset="0"/>
              <a:buChar char="•"/>
            </a:pPr>
            <a:r>
              <a:rPr lang="en-US" altLang="zh-CN" dirty="0"/>
              <a:t>Study the state of the art of the latent space interpretation in deep learning.</a:t>
            </a:r>
            <a:endParaRPr lang="zh-CN" altLang="zh-CN" dirty="0"/>
          </a:p>
          <a:p>
            <a:pPr marL="342900" lvl="0" indent="-342900">
              <a:buFont typeface="Arial" panose="020B0604020202020204" pitchFamily="34" charset="0"/>
              <a:buChar char="•"/>
            </a:pPr>
            <a:r>
              <a:rPr lang="en-US" altLang="zh-CN" dirty="0"/>
              <a:t>*(Optional) Extract a latent space vector for one of the deep-learning based image codecs and explore the possibilities of meaningful modifications of such a vector that can cause an observable change in the reconstructed image.</a:t>
            </a:r>
            <a:endParaRPr lang="zh-CN" altLang="zh-CN" dirty="0"/>
          </a:p>
          <a:p>
            <a:pPr marL="342900" lvl="0" indent="-342900">
              <a:buFont typeface="Arial" panose="020B0604020202020204" pitchFamily="34" charset="0"/>
              <a:buChar char="•"/>
            </a:pPr>
            <a:r>
              <a:rPr lang="en-US" altLang="zh-CN" dirty="0"/>
              <a:t>Document all the development process and source code.</a:t>
            </a:r>
            <a:endParaRPr lang="zh-CN" altLang="zh-CN" dirty="0"/>
          </a:p>
          <a:p>
            <a:pPr marL="342900" indent="-34290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454735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Box 2"/>
          <p:cNvSpPr txBox="1"/>
          <p:nvPr/>
        </p:nvSpPr>
        <p:spPr>
          <a:xfrm>
            <a:off x="5615143" y="3238435"/>
            <a:ext cx="3013967" cy="461665"/>
          </a:xfrm>
          <a:prstGeom prst="rect">
            <a:avLst/>
          </a:prstGeom>
          <a:noFill/>
        </p:spPr>
        <p:txBody>
          <a:bodyPr wrap="none" rtlCol="0">
            <a:spAutoFit/>
          </a:bodyPr>
          <a:lstStyle/>
          <a:p>
            <a:r>
              <a:rPr lang="en-US" sz="2400" dirty="0" err="1"/>
              <a:t>Zengyu.yan@epfl.ch</a:t>
            </a:r>
            <a:endParaRPr lang="en-US" dirty="0"/>
          </a:p>
        </p:txBody>
      </p:sp>
      <p:sp>
        <p:nvSpPr>
          <p:cNvPr id="4" name="TextBox 3"/>
          <p:cNvSpPr txBox="1"/>
          <p:nvPr/>
        </p:nvSpPr>
        <p:spPr>
          <a:xfrm>
            <a:off x="3376684" y="1105284"/>
            <a:ext cx="3235181" cy="830997"/>
          </a:xfrm>
          <a:prstGeom prst="rect">
            <a:avLst/>
          </a:prstGeom>
          <a:noFill/>
        </p:spPr>
        <p:txBody>
          <a:bodyPr wrap="none" rtlCol="0">
            <a:spAutoFit/>
          </a:bodyPr>
          <a:lstStyle/>
          <a:p>
            <a:pPr algn="ctr"/>
            <a:r>
              <a:rPr lang="en-US" sz="4800" dirty="0"/>
              <a:t>Thank you!</a:t>
            </a:r>
          </a:p>
        </p:txBody>
      </p:sp>
      <p:sp>
        <p:nvSpPr>
          <p:cNvPr id="5" name="TextBox 4"/>
          <p:cNvSpPr txBox="1"/>
          <p:nvPr/>
        </p:nvSpPr>
        <p:spPr>
          <a:xfrm>
            <a:off x="2531165" y="5303755"/>
            <a:ext cx="3039615" cy="461665"/>
          </a:xfrm>
          <a:prstGeom prst="rect">
            <a:avLst/>
          </a:prstGeom>
          <a:noFill/>
        </p:spPr>
        <p:txBody>
          <a:bodyPr wrap="none" rtlCol="0">
            <a:spAutoFit/>
          </a:bodyPr>
          <a:lstStyle/>
          <a:p>
            <a:r>
              <a:rPr lang="en-US" sz="2400" dirty="0"/>
              <a:t>http://mmspg.epfl.ch/</a:t>
            </a:r>
          </a:p>
        </p:txBody>
      </p:sp>
      <p:sp>
        <p:nvSpPr>
          <p:cNvPr id="7" name="TextBox 6"/>
          <p:cNvSpPr txBox="1"/>
          <p:nvPr/>
        </p:nvSpPr>
        <p:spPr>
          <a:xfrm>
            <a:off x="2531165" y="4106119"/>
            <a:ext cx="2702984" cy="1200329"/>
          </a:xfrm>
          <a:prstGeom prst="rect">
            <a:avLst/>
          </a:prstGeom>
          <a:noFill/>
        </p:spPr>
        <p:txBody>
          <a:bodyPr wrap="none" rtlCol="0">
            <a:spAutoFit/>
          </a:bodyPr>
          <a:lstStyle/>
          <a:p>
            <a:r>
              <a:rPr lang="en-US" sz="2400" dirty="0"/>
              <a:t>Multimedia Signal </a:t>
            </a:r>
          </a:p>
          <a:p>
            <a:r>
              <a:rPr lang="en-US" sz="2400" dirty="0"/>
              <a:t>Processing Group</a:t>
            </a:r>
          </a:p>
          <a:p>
            <a:r>
              <a:rPr lang="en-US" sz="2400" dirty="0"/>
              <a:t>EPFL</a:t>
            </a:r>
          </a:p>
        </p:txBody>
      </p:sp>
      <p:sp>
        <p:nvSpPr>
          <p:cNvPr id="8" name="TextBox 7"/>
          <p:cNvSpPr txBox="1"/>
          <p:nvPr/>
        </p:nvSpPr>
        <p:spPr>
          <a:xfrm>
            <a:off x="5984314" y="2763945"/>
            <a:ext cx="1816972" cy="461665"/>
          </a:xfrm>
          <a:prstGeom prst="rect">
            <a:avLst/>
          </a:prstGeom>
          <a:noFill/>
        </p:spPr>
        <p:txBody>
          <a:bodyPr wrap="none" rtlCol="0">
            <a:spAutoFit/>
          </a:bodyPr>
          <a:lstStyle/>
          <a:p>
            <a:r>
              <a:rPr lang="en-US" sz="2400" dirty="0" err="1"/>
              <a:t>Zengyu</a:t>
            </a:r>
            <a:r>
              <a:rPr lang="en-US" sz="2400" dirty="0"/>
              <a:t> Yan</a:t>
            </a:r>
          </a:p>
        </p:txBody>
      </p:sp>
      <p:pic>
        <p:nvPicPr>
          <p:cNvPr id="13" name="Picture 12"/>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4435" y="4106118"/>
            <a:ext cx="1814863" cy="1659301"/>
          </a:xfrm>
          <a:prstGeom prst="rect">
            <a:avLst/>
          </a:prstGeom>
        </p:spPr>
      </p:pic>
    </p:spTree>
    <p:extLst>
      <p:ext uri="{BB962C8B-B14F-4D97-AF65-F5344CB8AC3E}">
        <p14:creationId xmlns:p14="http://schemas.microsoft.com/office/powerpoint/2010/main" val="2115377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Tasks</a:t>
            </a:r>
          </a:p>
        </p:txBody>
      </p:sp>
      <p:sp>
        <p:nvSpPr>
          <p:cNvPr id="3" name="文本框 2">
            <a:extLst>
              <a:ext uri="{FF2B5EF4-FFF2-40B4-BE49-F238E27FC236}">
                <a16:creationId xmlns:a16="http://schemas.microsoft.com/office/drawing/2014/main" id="{E24CC459-D00F-FB4C-9DB2-9300632742C5}"/>
              </a:ext>
            </a:extLst>
          </p:cNvPr>
          <p:cNvSpPr txBox="1"/>
          <p:nvPr/>
        </p:nvSpPr>
        <p:spPr>
          <a:xfrm>
            <a:off x="693515" y="1241792"/>
            <a:ext cx="8518969"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dirty="0">
                <a:highlight>
                  <a:srgbClr val="FFFF00"/>
                </a:highlight>
              </a:rPr>
              <a:t>Studied the state of the art in deep-learning based image compression</a:t>
            </a:r>
          </a:p>
          <a:p>
            <a:endParaRPr lang="en-US" altLang="zh-CN" dirty="0">
              <a:highlight>
                <a:srgbClr val="FFFF00"/>
              </a:highlight>
            </a:endParaRPr>
          </a:p>
          <a:p>
            <a:pPr marL="342900" indent="-342900">
              <a:buFont typeface="Arial" panose="020B0604020202020204" pitchFamily="34" charset="0"/>
              <a:buChar char="•"/>
            </a:pPr>
            <a:r>
              <a:rPr lang="en-US" altLang="zh-CN" dirty="0">
                <a:highlight>
                  <a:srgbClr val="FFFF00"/>
                </a:highlight>
              </a:rPr>
              <a:t>Selected the most promising end-to-end implementations of deep-learning based image compression algorithm </a:t>
            </a:r>
            <a:endParaRPr lang="zh-CN" altLang="zh-CN" dirty="0"/>
          </a:p>
          <a:p>
            <a:r>
              <a:rPr lang="zh-CN" altLang="zh-CN" dirty="0"/>
              <a:t> </a:t>
            </a:r>
            <a:endParaRPr kumimoji="1" lang="zh-CN" altLang="en-US" dirty="0"/>
          </a:p>
        </p:txBody>
      </p:sp>
      <p:sp>
        <p:nvSpPr>
          <p:cNvPr id="6" name="文本框 5">
            <a:extLst>
              <a:ext uri="{FF2B5EF4-FFF2-40B4-BE49-F238E27FC236}">
                <a16:creationId xmlns:a16="http://schemas.microsoft.com/office/drawing/2014/main" id="{81E13E18-A2A2-DC4A-A5B6-369991FA50B5}"/>
              </a:ext>
            </a:extLst>
          </p:cNvPr>
          <p:cNvSpPr txBox="1"/>
          <p:nvPr/>
        </p:nvSpPr>
        <p:spPr>
          <a:xfrm>
            <a:off x="693515" y="3429000"/>
            <a:ext cx="8259701" cy="163121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dirty="0"/>
              <a:t>Dataset: Kodak, 24 images in total;</a:t>
            </a:r>
          </a:p>
          <a:p>
            <a:pPr marL="342900" indent="-342900">
              <a:buFont typeface="Arial" panose="020B0604020202020204" pitchFamily="34" charset="0"/>
              <a:buChar char="•"/>
            </a:pPr>
            <a:r>
              <a:rPr kumimoji="1" lang="en-US" altLang="zh-CN" dirty="0"/>
              <a:t>Compress the images using 4 models described in the paper;</a:t>
            </a:r>
          </a:p>
          <a:p>
            <a:pPr marL="342900" indent="-342900">
              <a:buFont typeface="Arial" panose="020B0604020202020204" pitchFamily="34" charset="0"/>
              <a:buChar char="•"/>
            </a:pPr>
            <a:r>
              <a:rPr kumimoji="1" lang="en-US" altLang="zh-CN" dirty="0"/>
              <a:t>Make a table of all the bits per pixel after compression;</a:t>
            </a:r>
          </a:p>
          <a:p>
            <a:pPr marL="342900" indent="-342900">
              <a:buFont typeface="Arial" panose="020B0604020202020204" pitchFamily="34" charset="0"/>
              <a:buChar char="•"/>
            </a:pPr>
            <a:r>
              <a:rPr kumimoji="1" lang="en-US" altLang="zh-CN" dirty="0"/>
              <a:t>Select the first 4 images and plot rate-distortion figure using matrices PSNR, SSIM, MSSSIM, VIFP.</a:t>
            </a:r>
            <a:endParaRPr kumimoji="1" lang="zh-CN" altLang="en-US" dirty="0"/>
          </a:p>
        </p:txBody>
      </p:sp>
    </p:spTree>
    <p:extLst>
      <p:ext uri="{BB962C8B-B14F-4D97-AF65-F5344CB8AC3E}">
        <p14:creationId xmlns:p14="http://schemas.microsoft.com/office/powerpoint/2010/main" val="351881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1D1F1-BC3C-6446-948C-589275BD8984}"/>
              </a:ext>
            </a:extLst>
          </p:cNvPr>
          <p:cNvSpPr>
            <a:spLocks noGrp="1"/>
          </p:cNvSpPr>
          <p:nvPr>
            <p:ph type="title"/>
          </p:nvPr>
        </p:nvSpPr>
        <p:spPr/>
        <p:txBody>
          <a:bodyPr/>
          <a:lstStyle/>
          <a:p>
            <a:r>
              <a:rPr kumimoji="1" lang="en-US" altLang="zh-CN" dirty="0"/>
              <a:t>Models</a:t>
            </a:r>
            <a:endParaRPr kumimoji="1" lang="zh-CN" altLang="en-US" dirty="0"/>
          </a:p>
        </p:txBody>
      </p:sp>
      <p:sp>
        <p:nvSpPr>
          <p:cNvPr id="3" name="文本框 2">
            <a:extLst>
              <a:ext uri="{FF2B5EF4-FFF2-40B4-BE49-F238E27FC236}">
                <a16:creationId xmlns:a16="http://schemas.microsoft.com/office/drawing/2014/main" id="{D44CC1FA-3DCD-BC44-B538-25BB9CFC7C22}"/>
              </a:ext>
            </a:extLst>
          </p:cNvPr>
          <p:cNvSpPr txBox="1"/>
          <p:nvPr/>
        </p:nvSpPr>
        <p:spPr>
          <a:xfrm>
            <a:off x="1476103" y="888275"/>
            <a:ext cx="7746273" cy="5324535"/>
          </a:xfrm>
          <a:prstGeom prst="rect">
            <a:avLst/>
          </a:prstGeom>
          <a:noFill/>
        </p:spPr>
        <p:txBody>
          <a:bodyPr wrap="square" rtlCol="0">
            <a:spAutoFit/>
          </a:bodyPr>
          <a:lstStyle/>
          <a:p>
            <a:pPr marL="285750" lvl="0" indent="-285750">
              <a:buFont typeface="Arial" panose="020B0604020202020204" pitchFamily="34" charset="0"/>
              <a:buChar char="•"/>
            </a:pPr>
            <a:r>
              <a:rPr lang="en-US" altLang="zh-CN" sz="1600" dirty="0"/>
              <a:t>"High-Fidelity Generative Image Compression"</a:t>
            </a:r>
            <a:endParaRPr lang="zh-CN" altLang="zh-CN" sz="1600" dirty="0"/>
          </a:p>
          <a:p>
            <a:r>
              <a:rPr lang="en-US" altLang="zh-CN" sz="1600" dirty="0"/>
              <a:t>- </a:t>
            </a:r>
            <a:r>
              <a:rPr lang="en-US" altLang="zh-CN" sz="1600" dirty="0" err="1"/>
              <a:t>hific</a:t>
            </a:r>
            <a:r>
              <a:rPr lang="en-US" altLang="zh-CN" sz="1600" dirty="0"/>
              <a:t>-lo</a:t>
            </a:r>
            <a:endParaRPr lang="zh-CN" altLang="zh-CN" sz="1600" dirty="0"/>
          </a:p>
          <a:p>
            <a:r>
              <a:rPr lang="en-US" altLang="zh-CN" sz="1600" dirty="0"/>
              <a:t>- </a:t>
            </a:r>
            <a:r>
              <a:rPr lang="en-US" altLang="zh-CN" sz="1600" dirty="0" err="1"/>
              <a:t>hific</a:t>
            </a:r>
            <a:r>
              <a:rPr lang="en-US" altLang="zh-CN" sz="1600" dirty="0"/>
              <a:t>-mi</a:t>
            </a:r>
            <a:endParaRPr lang="zh-CN" altLang="zh-CN" sz="1600" dirty="0"/>
          </a:p>
          <a:p>
            <a:r>
              <a:rPr lang="en-US" altLang="zh-CN" sz="1600" dirty="0"/>
              <a:t>- </a:t>
            </a:r>
            <a:r>
              <a:rPr lang="en-US" altLang="zh-CN" sz="1600" dirty="0" err="1"/>
              <a:t>hific</a:t>
            </a:r>
            <a:r>
              <a:rPr lang="en-US" altLang="zh-CN" sz="1600" dirty="0"/>
              <a:t>-hi</a:t>
            </a:r>
          </a:p>
          <a:p>
            <a:endParaRPr lang="zh-CN" altLang="zh-CN" sz="1600" dirty="0"/>
          </a:p>
          <a:p>
            <a:pPr marL="285750" lvl="0" indent="-285750">
              <a:buFont typeface="Arial" panose="020B0604020202020204" pitchFamily="34" charset="0"/>
              <a:buChar char="•"/>
            </a:pPr>
            <a:r>
              <a:rPr lang="en-US" altLang="zh-CN" sz="1600" dirty="0"/>
              <a:t>"Joint Autoregressive and Hierarchical Priors for Learned Image Compression"</a:t>
            </a:r>
            <a:endParaRPr lang="zh-CN" altLang="zh-CN" sz="1600" dirty="0"/>
          </a:p>
          <a:p>
            <a:r>
              <a:rPr lang="en-US" altLang="zh-CN" sz="1600" dirty="0"/>
              <a:t>- mbt2018-mean-mse-[1-8]</a:t>
            </a:r>
            <a:endParaRPr lang="zh-CN" altLang="zh-CN" sz="1600" dirty="0"/>
          </a:p>
          <a:p>
            <a:r>
              <a:rPr lang="en-US" altLang="zh-CN" sz="1600" dirty="0"/>
              <a:t>- mbt2018-mean-msssim-[1-8]</a:t>
            </a:r>
          </a:p>
          <a:p>
            <a:pPr lvl="0"/>
            <a:endParaRPr lang="en-US" altLang="zh-CN" sz="1600" dirty="0"/>
          </a:p>
          <a:p>
            <a:pPr marL="285750" lvl="0" indent="-285750">
              <a:buFont typeface="Arial" panose="020B0604020202020204" pitchFamily="34" charset="0"/>
              <a:buChar char="•"/>
            </a:pPr>
            <a:r>
              <a:rPr lang="en-US" altLang="zh-CN" sz="1600" dirty="0"/>
              <a:t>"Variational Image Compression with a Scale Hyperprior"</a:t>
            </a:r>
            <a:endParaRPr lang="zh-CN" altLang="zh-CN" sz="1600" dirty="0"/>
          </a:p>
          <a:p>
            <a:r>
              <a:rPr lang="en-US" altLang="zh-CN" sz="1600" dirty="0"/>
              <a:t>- bmshj2018-factorized-mse-[1-8]</a:t>
            </a:r>
            <a:endParaRPr lang="zh-CN" altLang="zh-CN" sz="1600" dirty="0"/>
          </a:p>
          <a:p>
            <a:r>
              <a:rPr lang="en-US" altLang="zh-CN" sz="1600" dirty="0"/>
              <a:t>- bmshj2018-factorized-msssim-[1-8]</a:t>
            </a:r>
            <a:endParaRPr lang="zh-CN" altLang="zh-CN" sz="1600" dirty="0"/>
          </a:p>
          <a:p>
            <a:r>
              <a:rPr lang="en-US" altLang="zh-CN" sz="1600" dirty="0"/>
              <a:t>- bmshj2018-hyperprior-mse-[1-8]</a:t>
            </a:r>
            <a:endParaRPr lang="zh-CN" altLang="zh-CN" sz="1600" dirty="0"/>
          </a:p>
          <a:p>
            <a:r>
              <a:rPr lang="en-US" altLang="zh-CN" sz="1600" dirty="0"/>
              <a:t>- bmshj2018-hyperprior-msssim-[1-8]</a:t>
            </a:r>
            <a:endParaRPr lang="zh-CN" altLang="zh-CN" sz="1600" dirty="0"/>
          </a:p>
          <a:p>
            <a:pPr lvl="0"/>
            <a:endParaRPr lang="fr-CH" altLang="zh-CN" sz="1600" dirty="0"/>
          </a:p>
          <a:p>
            <a:pPr marL="285750" lvl="0" indent="-285750">
              <a:buFont typeface="Arial" panose="020B0604020202020204" pitchFamily="34" charset="0"/>
              <a:buChar char="•"/>
            </a:pPr>
            <a:r>
              <a:rPr lang="fr-CH" altLang="zh-CN" sz="1600" dirty="0"/>
              <a:t>"Efficient </a:t>
            </a:r>
            <a:r>
              <a:rPr lang="fr-CH" altLang="zh-CN" sz="1600" dirty="0" err="1"/>
              <a:t>Nonlinear</a:t>
            </a:r>
            <a:r>
              <a:rPr lang="fr-CH" altLang="zh-CN" sz="1600" dirty="0"/>
              <a:t> </a:t>
            </a:r>
            <a:r>
              <a:rPr lang="fr-CH" altLang="zh-CN" sz="1600" dirty="0" err="1"/>
              <a:t>Transforms</a:t>
            </a:r>
            <a:r>
              <a:rPr lang="fr-CH" altLang="zh-CN" sz="1600" dirty="0"/>
              <a:t> for </a:t>
            </a:r>
            <a:r>
              <a:rPr lang="fr-CH" altLang="zh-CN" sz="1600" dirty="0" err="1"/>
              <a:t>Lossy</a:t>
            </a:r>
            <a:r>
              <a:rPr lang="fr-CH" altLang="zh-CN" sz="1600" dirty="0"/>
              <a:t> Image Compression"</a:t>
            </a:r>
            <a:endParaRPr lang="zh-CN" altLang="zh-CN" sz="1600" dirty="0"/>
          </a:p>
          <a:p>
            <a:r>
              <a:rPr lang="en-US" altLang="zh-CN" sz="1600" dirty="0"/>
              <a:t>- b2018-leaky_relu-128-[1-4]</a:t>
            </a:r>
            <a:endParaRPr lang="zh-CN" altLang="zh-CN" sz="1600" dirty="0"/>
          </a:p>
          <a:p>
            <a:r>
              <a:rPr lang="en-US" altLang="zh-CN" sz="1600" dirty="0"/>
              <a:t>- b2018-leaky_relu-192-[1-4]</a:t>
            </a:r>
            <a:endParaRPr lang="zh-CN" altLang="zh-CN" sz="1600" dirty="0"/>
          </a:p>
          <a:p>
            <a:r>
              <a:rPr lang="en-US" altLang="zh-CN" sz="1600" dirty="0"/>
              <a:t>- </a:t>
            </a:r>
            <a:r>
              <a:rPr lang="de-DE" altLang="zh-CN" sz="1600" dirty="0"/>
              <a:t>b2018-gdn-128-[1-4]</a:t>
            </a:r>
            <a:endParaRPr lang="zh-CN" altLang="zh-CN" sz="1600" dirty="0"/>
          </a:p>
          <a:p>
            <a:r>
              <a:rPr lang="de-DE" altLang="zh-CN" sz="1600" dirty="0"/>
              <a:t>- b2018-gdn-192-[1-4]</a:t>
            </a:r>
            <a:r>
              <a:rPr lang="zh-CN" altLang="zh-CN" sz="1600" dirty="0"/>
              <a:t> </a:t>
            </a:r>
          </a:p>
          <a:p>
            <a:endParaRPr kumimoji="1" lang="zh-CN" altLang="en-US" dirty="0"/>
          </a:p>
        </p:txBody>
      </p:sp>
    </p:spTree>
    <p:extLst>
      <p:ext uri="{BB962C8B-B14F-4D97-AF65-F5344CB8AC3E}">
        <p14:creationId xmlns:p14="http://schemas.microsoft.com/office/powerpoint/2010/main" val="2147617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6DFB56-CCCA-104C-ABCC-A962A598BCAD}"/>
              </a:ext>
            </a:extLst>
          </p:cNvPr>
          <p:cNvSpPr>
            <a:spLocks noGrp="1"/>
          </p:cNvSpPr>
          <p:nvPr>
            <p:ph type="title"/>
          </p:nvPr>
        </p:nvSpPr>
        <p:spPr/>
        <p:txBody>
          <a:bodyPr/>
          <a:lstStyle/>
          <a:p>
            <a:r>
              <a:rPr kumimoji="1" lang="en-US" altLang="zh-CN" dirty="0"/>
              <a:t>Original images</a:t>
            </a:r>
            <a:endParaRPr kumimoji="1" lang="zh-CN" altLang="en-US" dirty="0"/>
          </a:p>
        </p:txBody>
      </p:sp>
      <p:pic>
        <p:nvPicPr>
          <p:cNvPr id="4" name="图片 3">
            <a:extLst>
              <a:ext uri="{FF2B5EF4-FFF2-40B4-BE49-F238E27FC236}">
                <a16:creationId xmlns:a16="http://schemas.microsoft.com/office/drawing/2014/main" id="{13669677-E130-CB43-B3B7-681CC694F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583" y="1060957"/>
            <a:ext cx="7145383" cy="4736086"/>
          </a:xfrm>
          <a:prstGeom prst="rect">
            <a:avLst/>
          </a:prstGeom>
        </p:spPr>
      </p:pic>
    </p:spTree>
    <p:extLst>
      <p:ext uri="{BB962C8B-B14F-4D97-AF65-F5344CB8AC3E}">
        <p14:creationId xmlns:p14="http://schemas.microsoft.com/office/powerpoint/2010/main" val="1248318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6B072-11BC-844A-8B6F-EDFB42544686}"/>
              </a:ext>
            </a:extLst>
          </p:cNvPr>
          <p:cNvSpPr>
            <a:spLocks noGrp="1"/>
          </p:cNvSpPr>
          <p:nvPr>
            <p:ph type="title"/>
          </p:nvPr>
        </p:nvSpPr>
        <p:spPr/>
        <p:txBody>
          <a:bodyPr/>
          <a:lstStyle/>
          <a:p>
            <a:r>
              <a:rPr kumimoji="1" lang="en-US" altLang="zh-CN" dirty="0"/>
              <a:t>PSNR</a:t>
            </a:r>
            <a:endParaRPr kumimoji="1" lang="zh-CN" altLang="en-US" dirty="0"/>
          </a:p>
        </p:txBody>
      </p:sp>
      <p:pic>
        <p:nvPicPr>
          <p:cNvPr id="7" name="图片 6">
            <a:extLst>
              <a:ext uri="{FF2B5EF4-FFF2-40B4-BE49-F238E27FC236}">
                <a16:creationId xmlns:a16="http://schemas.microsoft.com/office/drawing/2014/main" id="{A7FC950A-07F6-3C40-9E48-33F427859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989" y="549000"/>
            <a:ext cx="4114286" cy="2880000"/>
          </a:xfrm>
          <a:prstGeom prst="rect">
            <a:avLst/>
          </a:prstGeom>
        </p:spPr>
      </p:pic>
      <p:pic>
        <p:nvPicPr>
          <p:cNvPr id="10" name="图片 9">
            <a:extLst>
              <a:ext uri="{FF2B5EF4-FFF2-40B4-BE49-F238E27FC236}">
                <a16:creationId xmlns:a16="http://schemas.microsoft.com/office/drawing/2014/main" id="{1AA07D65-8685-B742-95ED-C360CFE3A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184" y="549000"/>
            <a:ext cx="4114286" cy="2880000"/>
          </a:xfrm>
          <a:prstGeom prst="rect">
            <a:avLst/>
          </a:prstGeom>
        </p:spPr>
      </p:pic>
      <p:pic>
        <p:nvPicPr>
          <p:cNvPr id="12" name="图片 11">
            <a:extLst>
              <a:ext uri="{FF2B5EF4-FFF2-40B4-BE49-F238E27FC236}">
                <a16:creationId xmlns:a16="http://schemas.microsoft.com/office/drawing/2014/main" id="{E423B274-02A3-1E49-989A-41A30F02F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989" y="3192781"/>
            <a:ext cx="4114286" cy="2880000"/>
          </a:xfrm>
          <a:prstGeom prst="rect">
            <a:avLst/>
          </a:prstGeom>
        </p:spPr>
      </p:pic>
      <p:pic>
        <p:nvPicPr>
          <p:cNvPr id="14" name="图片 13">
            <a:extLst>
              <a:ext uri="{FF2B5EF4-FFF2-40B4-BE49-F238E27FC236}">
                <a16:creationId xmlns:a16="http://schemas.microsoft.com/office/drawing/2014/main" id="{33617FFE-D036-E347-AB27-F0F0C7A25E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0185" y="3192781"/>
            <a:ext cx="4114285" cy="2880000"/>
          </a:xfrm>
          <a:prstGeom prst="rect">
            <a:avLst/>
          </a:prstGeom>
        </p:spPr>
      </p:pic>
    </p:spTree>
    <p:extLst>
      <p:ext uri="{BB962C8B-B14F-4D97-AF65-F5344CB8AC3E}">
        <p14:creationId xmlns:p14="http://schemas.microsoft.com/office/powerpoint/2010/main" val="317803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968472-BB8D-C44A-9325-E7226CF47069}"/>
              </a:ext>
            </a:extLst>
          </p:cNvPr>
          <p:cNvSpPr>
            <a:spLocks noGrp="1"/>
          </p:cNvSpPr>
          <p:nvPr>
            <p:ph type="title"/>
          </p:nvPr>
        </p:nvSpPr>
        <p:spPr/>
        <p:txBody>
          <a:bodyPr/>
          <a:lstStyle/>
          <a:p>
            <a:r>
              <a:rPr kumimoji="1" lang="en-US" altLang="zh-CN" dirty="0"/>
              <a:t>SSIM</a:t>
            </a:r>
            <a:endParaRPr kumimoji="1" lang="zh-CN" altLang="en-US" dirty="0"/>
          </a:p>
        </p:txBody>
      </p:sp>
      <p:pic>
        <p:nvPicPr>
          <p:cNvPr id="4" name="图片 3">
            <a:extLst>
              <a:ext uri="{FF2B5EF4-FFF2-40B4-BE49-F238E27FC236}">
                <a16:creationId xmlns:a16="http://schemas.microsoft.com/office/drawing/2014/main" id="{7057EFC3-66DA-D647-B680-0B32A2B89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50" y="685800"/>
            <a:ext cx="4114286" cy="2880000"/>
          </a:xfrm>
          <a:prstGeom prst="rect">
            <a:avLst/>
          </a:prstGeom>
        </p:spPr>
      </p:pic>
      <p:pic>
        <p:nvPicPr>
          <p:cNvPr id="10" name="图片 9">
            <a:extLst>
              <a:ext uri="{FF2B5EF4-FFF2-40B4-BE49-F238E27FC236}">
                <a16:creationId xmlns:a16="http://schemas.microsoft.com/office/drawing/2014/main" id="{8D79610D-B784-8D49-BD15-CDF135372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443" y="685800"/>
            <a:ext cx="4114286" cy="2880000"/>
          </a:xfrm>
          <a:prstGeom prst="rect">
            <a:avLst/>
          </a:prstGeom>
        </p:spPr>
      </p:pic>
      <p:pic>
        <p:nvPicPr>
          <p:cNvPr id="12" name="图片 11">
            <a:extLst>
              <a:ext uri="{FF2B5EF4-FFF2-40B4-BE49-F238E27FC236}">
                <a16:creationId xmlns:a16="http://schemas.microsoft.com/office/drawing/2014/main" id="{6CE220F3-37FA-9B4D-B9BB-E347F0138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050" y="3213462"/>
            <a:ext cx="4114286" cy="2880000"/>
          </a:xfrm>
          <a:prstGeom prst="rect">
            <a:avLst/>
          </a:prstGeom>
        </p:spPr>
      </p:pic>
      <p:pic>
        <p:nvPicPr>
          <p:cNvPr id="14" name="图片 13">
            <a:extLst>
              <a:ext uri="{FF2B5EF4-FFF2-40B4-BE49-F238E27FC236}">
                <a16:creationId xmlns:a16="http://schemas.microsoft.com/office/drawing/2014/main" id="{52EF865D-3EF1-4B4F-A96C-0C52B59D54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9443" y="3213462"/>
            <a:ext cx="4114286" cy="2880000"/>
          </a:xfrm>
          <a:prstGeom prst="rect">
            <a:avLst/>
          </a:prstGeom>
        </p:spPr>
      </p:pic>
    </p:spTree>
    <p:extLst>
      <p:ext uri="{BB962C8B-B14F-4D97-AF65-F5344CB8AC3E}">
        <p14:creationId xmlns:p14="http://schemas.microsoft.com/office/powerpoint/2010/main" val="3294326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7F440-7581-E048-B30A-CD099EB9B93F}"/>
              </a:ext>
            </a:extLst>
          </p:cNvPr>
          <p:cNvSpPr>
            <a:spLocks noGrp="1"/>
          </p:cNvSpPr>
          <p:nvPr>
            <p:ph type="title"/>
          </p:nvPr>
        </p:nvSpPr>
        <p:spPr/>
        <p:txBody>
          <a:bodyPr/>
          <a:lstStyle/>
          <a:p>
            <a:r>
              <a:rPr kumimoji="1" lang="en-US" altLang="zh-CN" dirty="0"/>
              <a:t>MSSSIM</a:t>
            </a:r>
            <a:endParaRPr kumimoji="1" lang="zh-CN" altLang="en-US" dirty="0"/>
          </a:p>
        </p:txBody>
      </p:sp>
      <p:pic>
        <p:nvPicPr>
          <p:cNvPr id="8" name="图片 7">
            <a:extLst>
              <a:ext uri="{FF2B5EF4-FFF2-40B4-BE49-F238E27FC236}">
                <a16:creationId xmlns:a16="http://schemas.microsoft.com/office/drawing/2014/main" id="{FA4BF26E-5E41-8A4B-863E-6E441E752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525" y="549000"/>
            <a:ext cx="4114286" cy="2880000"/>
          </a:xfrm>
          <a:prstGeom prst="rect">
            <a:avLst/>
          </a:prstGeom>
        </p:spPr>
      </p:pic>
      <p:pic>
        <p:nvPicPr>
          <p:cNvPr id="10" name="图片 9">
            <a:extLst>
              <a:ext uri="{FF2B5EF4-FFF2-40B4-BE49-F238E27FC236}">
                <a16:creationId xmlns:a16="http://schemas.microsoft.com/office/drawing/2014/main" id="{938CF96E-6C5E-5B40-8149-8D610282F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824" y="571680"/>
            <a:ext cx="4114286" cy="2880000"/>
          </a:xfrm>
          <a:prstGeom prst="rect">
            <a:avLst/>
          </a:prstGeom>
        </p:spPr>
      </p:pic>
      <p:pic>
        <p:nvPicPr>
          <p:cNvPr id="12" name="图片 11">
            <a:extLst>
              <a:ext uri="{FF2B5EF4-FFF2-40B4-BE49-F238E27FC236}">
                <a16:creationId xmlns:a16="http://schemas.microsoft.com/office/drawing/2014/main" id="{68E895BD-8939-0843-8939-0C9E62219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525" y="3233058"/>
            <a:ext cx="4114286" cy="2880000"/>
          </a:xfrm>
          <a:prstGeom prst="rect">
            <a:avLst/>
          </a:prstGeom>
        </p:spPr>
      </p:pic>
      <p:pic>
        <p:nvPicPr>
          <p:cNvPr id="14" name="图片 13">
            <a:extLst>
              <a:ext uri="{FF2B5EF4-FFF2-40B4-BE49-F238E27FC236}">
                <a16:creationId xmlns:a16="http://schemas.microsoft.com/office/drawing/2014/main" id="{6885C771-D301-F343-AD83-BD860F28E4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9824" y="3233058"/>
            <a:ext cx="4114286" cy="2880000"/>
          </a:xfrm>
          <a:prstGeom prst="rect">
            <a:avLst/>
          </a:prstGeom>
        </p:spPr>
      </p:pic>
    </p:spTree>
    <p:extLst>
      <p:ext uri="{BB962C8B-B14F-4D97-AF65-F5344CB8AC3E}">
        <p14:creationId xmlns:p14="http://schemas.microsoft.com/office/powerpoint/2010/main" val="2903092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88F0D-BD8A-0D48-AF6E-D18C033297E9}"/>
              </a:ext>
            </a:extLst>
          </p:cNvPr>
          <p:cNvSpPr>
            <a:spLocks noGrp="1"/>
          </p:cNvSpPr>
          <p:nvPr>
            <p:ph type="title"/>
          </p:nvPr>
        </p:nvSpPr>
        <p:spPr/>
        <p:txBody>
          <a:bodyPr/>
          <a:lstStyle/>
          <a:p>
            <a:r>
              <a:rPr kumimoji="1" lang="en-US" altLang="zh-CN" dirty="0"/>
              <a:t>VIFP</a:t>
            </a:r>
            <a:endParaRPr kumimoji="1" lang="zh-CN" altLang="en-US" dirty="0"/>
          </a:p>
        </p:txBody>
      </p:sp>
      <p:pic>
        <p:nvPicPr>
          <p:cNvPr id="8" name="图片 7">
            <a:extLst>
              <a:ext uri="{FF2B5EF4-FFF2-40B4-BE49-F238E27FC236}">
                <a16:creationId xmlns:a16="http://schemas.microsoft.com/office/drawing/2014/main" id="{42A34439-2D7E-D245-97D7-C65A2EDFF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405" y="771069"/>
            <a:ext cx="4114286" cy="2880000"/>
          </a:xfrm>
          <a:prstGeom prst="rect">
            <a:avLst/>
          </a:prstGeom>
        </p:spPr>
      </p:pic>
      <p:pic>
        <p:nvPicPr>
          <p:cNvPr id="10" name="图片 9">
            <a:extLst>
              <a:ext uri="{FF2B5EF4-FFF2-40B4-BE49-F238E27FC236}">
                <a16:creationId xmlns:a16="http://schemas.microsoft.com/office/drawing/2014/main" id="{58EF081C-0F4E-3C4E-8480-322FD0B84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309" y="771069"/>
            <a:ext cx="4114286" cy="2880000"/>
          </a:xfrm>
          <a:prstGeom prst="rect">
            <a:avLst/>
          </a:prstGeom>
        </p:spPr>
      </p:pic>
      <p:pic>
        <p:nvPicPr>
          <p:cNvPr id="12" name="图片 11">
            <a:extLst>
              <a:ext uri="{FF2B5EF4-FFF2-40B4-BE49-F238E27FC236}">
                <a16:creationId xmlns:a16="http://schemas.microsoft.com/office/drawing/2014/main" id="{520F0F50-C021-2141-8A59-D9ECFF1D5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405" y="3292200"/>
            <a:ext cx="4114286" cy="2880000"/>
          </a:xfrm>
          <a:prstGeom prst="rect">
            <a:avLst/>
          </a:prstGeom>
        </p:spPr>
      </p:pic>
      <p:pic>
        <p:nvPicPr>
          <p:cNvPr id="14" name="图片 13">
            <a:extLst>
              <a:ext uri="{FF2B5EF4-FFF2-40B4-BE49-F238E27FC236}">
                <a16:creationId xmlns:a16="http://schemas.microsoft.com/office/drawing/2014/main" id="{3996A55C-6545-7645-9EEC-F7C54627D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9309" y="3292200"/>
            <a:ext cx="4114286" cy="2880000"/>
          </a:xfrm>
          <a:prstGeom prst="rect">
            <a:avLst/>
          </a:prstGeom>
        </p:spPr>
      </p:pic>
    </p:spTree>
    <p:extLst>
      <p:ext uri="{BB962C8B-B14F-4D97-AF65-F5344CB8AC3E}">
        <p14:creationId xmlns:p14="http://schemas.microsoft.com/office/powerpoint/2010/main" val="510907492"/>
      </p:ext>
    </p:extLst>
  </p:cSld>
  <p:clrMapOvr>
    <a:masterClrMapping/>
  </p:clrMapOvr>
</p:sld>
</file>

<file path=ppt/theme/theme1.xml><?xml version="1.0" encoding="utf-8"?>
<a:theme xmlns:a="http://schemas.openxmlformats.org/drawingml/2006/main" name="slide_template_white">
  <a:themeElements>
    <a:clrScheme name="">
      <a:dk1>
        <a:srgbClr val="000000"/>
      </a:dk1>
      <a:lt1>
        <a:srgbClr val="FFFFFF"/>
      </a:lt1>
      <a:dk2>
        <a:srgbClr val="00CC99"/>
      </a:dk2>
      <a:lt2>
        <a:srgbClr val="808080"/>
      </a:lt2>
      <a:accent1>
        <a:srgbClr val="E61AE6"/>
      </a:accent1>
      <a:accent2>
        <a:srgbClr val="3333CC"/>
      </a:accent2>
      <a:accent3>
        <a:srgbClr val="FFFFFF"/>
      </a:accent3>
      <a:accent4>
        <a:srgbClr val="000000"/>
      </a:accent4>
      <a:accent5>
        <a:srgbClr val="F0ABF0"/>
      </a:accent5>
      <a:accent6>
        <a:srgbClr val="2D2DB9"/>
      </a:accent6>
      <a:hlink>
        <a:srgbClr val="CCCCFF"/>
      </a:hlink>
      <a:folHlink>
        <a:srgbClr val="B2B2B2"/>
      </a:folHlink>
    </a:clrScheme>
    <a:fontScheme name="TIV200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CH"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CH" sz="2000" b="0" i="0" u="none" strike="noStrike" cap="none" normalizeH="0" baseline="0" smtClean="0">
            <a:ln>
              <a:noFill/>
            </a:ln>
            <a:solidFill>
              <a:schemeClr val="tx1"/>
            </a:solidFill>
            <a:effectLst/>
            <a:latin typeface="Arial" charset="0"/>
          </a:defRPr>
        </a:defPPr>
      </a:lstStyle>
    </a:lnDef>
  </a:objectDefaults>
  <a:extraClrSchemeLst>
    <a:extraClrScheme>
      <a:clrScheme name="TIV200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IV200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IV200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IV200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IV20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IV20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IV20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slide_template_white</Template>
  <TotalTime>22603</TotalTime>
  <Pages>47</Pages>
  <Words>792</Words>
  <Application>Microsoft Macintosh PowerPoint</Application>
  <PresentationFormat>A4 纸张(210x297 毫米)</PresentationFormat>
  <Paragraphs>91</Paragraphs>
  <Slides>20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-apple-system</vt:lpstr>
      <vt:lpstr>var(--jp-code-font-family)</vt:lpstr>
      <vt:lpstr>Arial</vt:lpstr>
      <vt:lpstr>Courier New</vt:lpstr>
      <vt:lpstr>Times New Roman</vt:lpstr>
      <vt:lpstr>Wingdings</vt:lpstr>
      <vt:lpstr>slide_template_white</vt:lpstr>
      <vt:lpstr>Interpretation of Latent Space in Deep-Learning Based Image Compression</vt:lpstr>
      <vt:lpstr>Tasks</vt:lpstr>
      <vt:lpstr>Tasks</vt:lpstr>
      <vt:lpstr>Models</vt:lpstr>
      <vt:lpstr>Original images</vt:lpstr>
      <vt:lpstr>PSNR</vt:lpstr>
      <vt:lpstr>SSIM</vt:lpstr>
      <vt:lpstr>MSSSIM</vt:lpstr>
      <vt:lpstr>VIFP</vt:lpstr>
      <vt:lpstr>Latent space interpretation</vt:lpstr>
      <vt:lpstr>Latent space interpretation</vt:lpstr>
      <vt:lpstr>Latent space interpretation</vt:lpstr>
      <vt:lpstr>Latent space Extraction</vt:lpstr>
      <vt:lpstr>Latent space Extraction</vt:lpstr>
      <vt:lpstr>Latent space Extraction</vt:lpstr>
      <vt:lpstr>Latent space Extraction</vt:lpstr>
      <vt:lpstr>Latent space Extraction</vt:lpstr>
      <vt:lpstr>PowerPoint 演示文稿</vt:lpstr>
      <vt:lpstr>Conclusion</vt:lpstr>
      <vt:lpstr>PowerPoint 演示文稿</vt:lpstr>
    </vt:vector>
  </TitlesOfParts>
  <Company>EPFL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Title</dc:title>
  <dc:subject/>
  <dc:creator>lionel</dc:creator>
  <cp:keywords/>
  <dc:description/>
  <cp:lastModifiedBy>yanzengyu98@gmail.com</cp:lastModifiedBy>
  <cp:revision>389</cp:revision>
  <cp:lastPrinted>2016-04-22T14:09:00Z</cp:lastPrinted>
  <dcterms:created xsi:type="dcterms:W3CDTF">2010-06-23T09:18:42Z</dcterms:created>
  <dcterms:modified xsi:type="dcterms:W3CDTF">2021-01-14T12:43:13Z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3</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Touradj.Ebrahimi@epfl.ch</vt:lpwstr>
  </property>
  <property fmtid="{D5CDD505-2E9C-101B-9397-08002B2CF9AE}" pid="8" name="HomePage">
    <vt:lpwstr>http://ltswww.epfl.ch/~ebrahimi</vt:lpwstr>
  </property>
  <property fmtid="{D5CDD505-2E9C-101B-9397-08002B2CF9AE}" pid="9" name="Other">
    <vt:lpwstr/>
  </property>
  <property fmtid="{D5CDD505-2E9C-101B-9397-08002B2CF9AE}" pid="10" name="DownloadOriginal">
    <vt:bool>true</vt:bool>
  </property>
  <property fmtid="{D5CDD505-2E9C-101B-9397-08002B2CF9AE}" pid="11" name="DownloadIEButton">
    <vt:bool>true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true</vt:bool>
  </property>
  <property fmtid="{D5CDD505-2E9C-101B-9397-08002B2CF9AE}" pid="20" name="NavBtnPos">
    <vt:i4>1</vt:i4>
  </property>
  <property fmtid="{D5CDD505-2E9C-101B-9397-08002B2CF9AE}" pid="21" name="OutputDir">
    <vt:lpwstr>D:\Home\LTS\Presentations\DEA</vt:lpwstr>
  </property>
</Properties>
</file>